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9DF4919B-4047-4DB1-8B39-23A42AEBA556}" type="datetimeFigureOut">
              <a:rPr lang="hu-HU" smtClean="0"/>
              <a:t>2018.07.30.</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F450ADBC-3396-4FFB-9E58-A6AB70DCADD4}" type="slidenum">
              <a:rPr lang="hu-HU" smtClean="0"/>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9DF4919B-4047-4DB1-8B39-23A42AEBA556}" type="datetimeFigureOut">
              <a:rPr lang="hu-HU" smtClean="0"/>
              <a:t>2018.07.30.</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F450ADBC-3396-4FFB-9E58-A6AB70DCADD4}" type="slidenum">
              <a:rPr lang="hu-HU" smtClean="0"/>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9DF4919B-4047-4DB1-8B39-23A42AEBA556}" type="datetimeFigureOut">
              <a:rPr lang="hu-HU" smtClean="0"/>
              <a:t>2018.07.30.</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F450ADBC-3396-4FFB-9E58-A6AB70DCADD4}" type="slidenum">
              <a:rPr lang="hu-HU" smtClean="0"/>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9DF4919B-4047-4DB1-8B39-23A42AEBA556}" type="datetimeFigureOut">
              <a:rPr lang="hu-HU" smtClean="0"/>
              <a:t>2018.07.30.</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F450ADBC-3396-4FFB-9E58-A6AB70DCADD4}" type="slidenum">
              <a:rPr lang="hu-HU" smtClean="0"/>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9DF4919B-4047-4DB1-8B39-23A42AEBA556}" type="datetimeFigureOut">
              <a:rPr lang="hu-HU" smtClean="0"/>
              <a:t>2018.07.30.</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F450ADBC-3396-4FFB-9E58-A6AB70DCADD4}" type="slidenum">
              <a:rPr lang="hu-HU" smtClean="0"/>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9DF4919B-4047-4DB1-8B39-23A42AEBA556}" type="datetimeFigureOut">
              <a:rPr lang="hu-HU" smtClean="0"/>
              <a:t>2018.07.30.</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F450ADBC-3396-4FFB-9E58-A6AB70DCADD4}" type="slidenum">
              <a:rPr lang="hu-HU" smtClean="0"/>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9DF4919B-4047-4DB1-8B39-23A42AEBA556}" type="datetimeFigureOut">
              <a:rPr lang="hu-HU" smtClean="0"/>
              <a:t>2018.07.30.</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F450ADBC-3396-4FFB-9E58-A6AB70DCADD4}" type="slidenum">
              <a:rPr lang="hu-HU" smtClean="0"/>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9DF4919B-4047-4DB1-8B39-23A42AEBA556}" type="datetimeFigureOut">
              <a:rPr lang="hu-HU" smtClean="0"/>
              <a:t>2018.07.30.</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450ADBC-3396-4FFB-9E58-A6AB70DCADD4}" type="slidenum">
              <a:rPr lang="hu-HU" smtClean="0"/>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9DF4919B-4047-4DB1-8B39-23A42AEBA556}" type="datetimeFigureOut">
              <a:rPr lang="hu-HU" smtClean="0"/>
              <a:t>2018.07.30.</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F450ADBC-3396-4FFB-9E58-A6AB70DCADD4}" type="slidenum">
              <a:rPr lang="hu-HU" smtClean="0"/>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9DF4919B-4047-4DB1-8B39-23A42AEBA556}" type="datetimeFigureOut">
              <a:rPr lang="hu-HU" smtClean="0"/>
              <a:t>2018.07.30.</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F450ADBC-3396-4FFB-9E58-A6AB70DCADD4}" type="slidenum">
              <a:rPr lang="hu-HU" smtClean="0"/>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9DF4919B-4047-4DB1-8B39-23A42AEBA556}" type="datetimeFigureOut">
              <a:rPr lang="hu-HU" smtClean="0"/>
              <a:t>2018.07.30.</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F450ADBC-3396-4FFB-9E58-A6AB70DCADD4}" type="slidenum">
              <a:rPr lang="hu-HU" smtClean="0"/>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F4919B-4047-4DB1-8B39-23A42AEBA556}" type="datetimeFigureOut">
              <a:rPr lang="hu-HU" smtClean="0"/>
              <a:t>2018.07.30.</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50ADBC-3396-4FFB-9E58-A6AB70DCADD4}" type="slidenum">
              <a:rPr lang="hu-HU" smtClean="0"/>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normAutofit fontScale="90000"/>
          </a:bodyPr>
          <a:lstStyle/>
          <a:p>
            <a:r>
              <a:rPr lang="hu-HU" b="1" dirty="0" err="1" smtClean="0"/>
              <a:t>Legal</a:t>
            </a:r>
            <a:r>
              <a:rPr lang="hu-HU" b="1" dirty="0" smtClean="0"/>
              <a:t> </a:t>
            </a:r>
            <a:r>
              <a:rPr lang="hu-HU" b="1" dirty="0" err="1" smtClean="0"/>
              <a:t>framework</a:t>
            </a:r>
            <a:r>
              <a:rPr lang="hu-HU" b="1" dirty="0" smtClean="0"/>
              <a:t> of </a:t>
            </a:r>
            <a:r>
              <a:rPr lang="hu-HU" b="1" dirty="0" err="1" smtClean="0"/>
              <a:t>the</a:t>
            </a:r>
            <a:r>
              <a:rPr lang="hu-HU" b="1" dirty="0" smtClean="0"/>
              <a:t> </a:t>
            </a:r>
            <a:r>
              <a:rPr lang="hu-HU" b="1" dirty="0" err="1" smtClean="0"/>
              <a:t>protection</a:t>
            </a:r>
            <a:r>
              <a:rPr lang="hu-HU" b="1" dirty="0" smtClean="0"/>
              <a:t> </a:t>
            </a:r>
            <a:r>
              <a:rPr lang="hu-HU" b="1" dirty="0" err="1" smtClean="0"/>
              <a:t>of</a:t>
            </a:r>
            <a:r>
              <a:rPr lang="hu-HU" b="1" dirty="0" smtClean="0"/>
              <a:t> </a:t>
            </a:r>
            <a:r>
              <a:rPr lang="hu-HU" b="1" dirty="0" err="1" smtClean="0"/>
              <a:t>nationality</a:t>
            </a:r>
            <a:r>
              <a:rPr lang="hu-HU" b="1" dirty="0" smtClean="0"/>
              <a:t> </a:t>
            </a:r>
            <a:r>
              <a:rPr lang="hu-HU" b="1" dirty="0" err="1" smtClean="0"/>
              <a:t>rights</a:t>
            </a:r>
            <a:r>
              <a:rPr lang="hu-HU" b="1" dirty="0" smtClean="0"/>
              <a:t> </a:t>
            </a:r>
            <a:r>
              <a:rPr lang="hu-HU" b="1" dirty="0" err="1" smtClean="0"/>
              <a:t>in</a:t>
            </a:r>
            <a:r>
              <a:rPr lang="hu-HU" b="1" dirty="0" smtClean="0"/>
              <a:t> Hungary</a:t>
            </a:r>
            <a:endParaRPr lang="hu-HU" b="1" dirty="0"/>
          </a:p>
        </p:txBody>
      </p:sp>
      <p:sp>
        <p:nvSpPr>
          <p:cNvPr id="3" name="Alcím 2"/>
          <p:cNvSpPr>
            <a:spLocks noGrp="1"/>
          </p:cNvSpPr>
          <p:nvPr>
            <p:ph type="subTitle" idx="1"/>
          </p:nvPr>
        </p:nvSpPr>
        <p:spPr>
          <a:xfrm>
            <a:off x="3491880" y="4869160"/>
            <a:ext cx="4968552" cy="769640"/>
          </a:xfrm>
        </p:spPr>
        <p:txBody>
          <a:bodyPr>
            <a:noAutofit/>
          </a:bodyPr>
          <a:lstStyle/>
          <a:p>
            <a:r>
              <a:rPr lang="hu-HU" sz="1800" dirty="0">
                <a:solidFill>
                  <a:schemeClr val="tx1"/>
                </a:solidFill>
                <a:latin typeface="+mj-lt"/>
                <a:ea typeface="+mj-ea"/>
                <a:cs typeface="+mj-cs"/>
              </a:rPr>
              <a:t>Prof. </a:t>
            </a:r>
            <a:r>
              <a:rPr lang="hu-HU" sz="1800" dirty="0" err="1">
                <a:solidFill>
                  <a:schemeClr val="tx1"/>
                </a:solidFill>
                <a:latin typeface="+mj-lt"/>
                <a:ea typeface="+mj-ea"/>
                <a:cs typeface="+mj-cs"/>
              </a:rPr>
              <a:t>Elisabeth</a:t>
            </a:r>
            <a:r>
              <a:rPr lang="hu-HU" sz="1800" dirty="0">
                <a:solidFill>
                  <a:schemeClr val="tx1"/>
                </a:solidFill>
                <a:latin typeface="+mj-lt"/>
                <a:ea typeface="+mj-ea"/>
                <a:cs typeface="+mj-cs"/>
              </a:rPr>
              <a:t> Sándor-Szalay</a:t>
            </a:r>
          </a:p>
          <a:p>
            <a:r>
              <a:rPr lang="hu-HU" sz="1800" dirty="0">
                <a:solidFill>
                  <a:schemeClr val="tx1"/>
                </a:solidFill>
                <a:latin typeface="+mj-lt"/>
                <a:ea typeface="+mj-ea"/>
                <a:cs typeface="+mj-cs"/>
              </a:rPr>
              <a:t> </a:t>
            </a:r>
          </a:p>
          <a:p>
            <a:r>
              <a:rPr lang="hu-HU" sz="1800" dirty="0" err="1">
                <a:solidFill>
                  <a:schemeClr val="tx1"/>
                </a:solidFill>
                <a:latin typeface="+mj-lt"/>
                <a:ea typeface="+mj-ea"/>
                <a:cs typeface="+mj-cs"/>
              </a:rPr>
              <a:t>Deputy-Commissioner</a:t>
            </a:r>
            <a:r>
              <a:rPr lang="hu-HU" sz="1800" dirty="0">
                <a:solidFill>
                  <a:schemeClr val="tx1"/>
                </a:solidFill>
                <a:latin typeface="+mj-lt"/>
                <a:ea typeface="+mj-ea"/>
                <a:cs typeface="+mj-cs"/>
              </a:rPr>
              <a:t> </a:t>
            </a:r>
            <a:r>
              <a:rPr lang="hu-HU" sz="1800" dirty="0" err="1">
                <a:solidFill>
                  <a:schemeClr val="tx1"/>
                </a:solidFill>
                <a:latin typeface="+mj-lt"/>
                <a:ea typeface="+mj-ea"/>
                <a:cs typeface="+mj-cs"/>
              </a:rPr>
              <a:t>for</a:t>
            </a:r>
            <a:r>
              <a:rPr lang="hu-HU" sz="1800" dirty="0">
                <a:solidFill>
                  <a:schemeClr val="tx1"/>
                </a:solidFill>
                <a:latin typeface="+mj-lt"/>
                <a:ea typeface="+mj-ea"/>
                <a:cs typeface="+mj-cs"/>
              </a:rPr>
              <a:t> </a:t>
            </a:r>
            <a:r>
              <a:rPr lang="hu-HU" sz="1800" dirty="0" err="1">
                <a:solidFill>
                  <a:schemeClr val="tx1"/>
                </a:solidFill>
                <a:latin typeface="+mj-lt"/>
                <a:ea typeface="+mj-ea"/>
                <a:cs typeface="+mj-cs"/>
              </a:rPr>
              <a:t>Fundamental</a:t>
            </a:r>
            <a:r>
              <a:rPr lang="hu-HU" sz="1800" dirty="0">
                <a:solidFill>
                  <a:schemeClr val="tx1"/>
                </a:solidFill>
                <a:latin typeface="+mj-lt"/>
                <a:ea typeface="+mj-ea"/>
                <a:cs typeface="+mj-cs"/>
              </a:rPr>
              <a:t> </a:t>
            </a:r>
            <a:r>
              <a:rPr lang="hu-HU" sz="1800" dirty="0" err="1">
                <a:solidFill>
                  <a:schemeClr val="tx1"/>
                </a:solidFill>
                <a:latin typeface="+mj-lt"/>
                <a:ea typeface="+mj-ea"/>
                <a:cs typeface="+mj-cs"/>
              </a:rPr>
              <a:t>Rights</a:t>
            </a:r>
            <a:endParaRPr lang="hu-HU" sz="1800" dirty="0">
              <a:solidFill>
                <a:schemeClr val="tx1"/>
              </a:solidFill>
              <a:latin typeface="+mj-lt"/>
              <a:ea typeface="+mj-ea"/>
              <a:cs typeface="+mj-cs"/>
            </a:endParaRPr>
          </a:p>
          <a:p>
            <a:r>
              <a:rPr lang="hu-HU" sz="1800" dirty="0">
                <a:solidFill>
                  <a:schemeClr val="tx1"/>
                </a:solidFill>
                <a:latin typeface="+mj-lt"/>
                <a:ea typeface="+mj-ea"/>
                <a:cs typeface="+mj-cs"/>
              </a:rPr>
              <a:t>Ombudsman </a:t>
            </a:r>
            <a:r>
              <a:rPr lang="hu-HU" sz="1800" dirty="0" err="1">
                <a:solidFill>
                  <a:schemeClr val="tx1"/>
                </a:solidFill>
                <a:latin typeface="+mj-lt"/>
                <a:ea typeface="+mj-ea"/>
                <a:cs typeface="+mj-cs"/>
              </a:rPr>
              <a:t>for</a:t>
            </a:r>
            <a:r>
              <a:rPr lang="hu-HU" sz="1800" dirty="0">
                <a:solidFill>
                  <a:schemeClr val="tx1"/>
                </a:solidFill>
                <a:latin typeface="+mj-lt"/>
                <a:ea typeface="+mj-ea"/>
                <a:cs typeface="+mj-cs"/>
              </a:rPr>
              <a:t> </a:t>
            </a:r>
            <a:r>
              <a:rPr lang="hu-HU" sz="1800" dirty="0" err="1">
                <a:solidFill>
                  <a:schemeClr val="tx1"/>
                </a:solidFill>
                <a:latin typeface="+mj-lt"/>
                <a:ea typeface="+mj-ea"/>
                <a:cs typeface="+mj-cs"/>
              </a:rPr>
              <a:t>the</a:t>
            </a:r>
            <a:r>
              <a:rPr lang="hu-HU" sz="1800" dirty="0">
                <a:solidFill>
                  <a:schemeClr val="tx1"/>
                </a:solidFill>
                <a:latin typeface="+mj-lt"/>
                <a:ea typeface="+mj-ea"/>
                <a:cs typeface="+mj-cs"/>
              </a:rPr>
              <a:t> </a:t>
            </a:r>
            <a:r>
              <a:rPr lang="hu-HU" sz="1800" dirty="0" err="1">
                <a:solidFill>
                  <a:schemeClr val="tx1"/>
                </a:solidFill>
                <a:latin typeface="+mj-lt"/>
                <a:ea typeface="+mj-ea"/>
                <a:cs typeface="+mj-cs"/>
              </a:rPr>
              <a:t>Rights</a:t>
            </a:r>
            <a:r>
              <a:rPr lang="hu-HU" sz="1800" dirty="0">
                <a:solidFill>
                  <a:schemeClr val="tx1"/>
                </a:solidFill>
                <a:latin typeface="+mj-lt"/>
                <a:ea typeface="+mj-ea"/>
                <a:cs typeface="+mj-cs"/>
              </a:rPr>
              <a:t> of National </a:t>
            </a:r>
            <a:r>
              <a:rPr lang="hu-HU" sz="1800" dirty="0" err="1">
                <a:solidFill>
                  <a:schemeClr val="tx1"/>
                </a:solidFill>
                <a:latin typeface="+mj-lt"/>
                <a:ea typeface="+mj-ea"/>
                <a:cs typeface="+mj-cs"/>
              </a:rPr>
              <a:t>Minorities</a:t>
            </a:r>
            <a:endParaRPr lang="hu-HU" sz="1800" dirty="0">
              <a:solidFill>
                <a:schemeClr val="tx1"/>
              </a:solidFill>
              <a:latin typeface="+mj-lt"/>
              <a:ea typeface="+mj-ea"/>
              <a:cs typeface="+mj-cs"/>
            </a:endParaRPr>
          </a:p>
        </p:txBody>
      </p:sp>
    </p:spTree>
    <p:extLst>
      <p:ext uri="{BB962C8B-B14F-4D97-AF65-F5344CB8AC3E}">
        <p14:creationId xmlns:p14="http://schemas.microsoft.com/office/powerpoint/2010/main" val="210687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908720"/>
            <a:ext cx="8229600" cy="5616624"/>
          </a:xfrm>
        </p:spPr>
        <p:txBody>
          <a:bodyPr>
            <a:noAutofit/>
          </a:bodyPr>
          <a:lstStyle/>
          <a:p>
            <a:pPr marL="0" indent="0" algn="ctr">
              <a:buNone/>
            </a:pPr>
            <a:r>
              <a:rPr lang="hu-HU" sz="2200" b="1" dirty="0" err="1" smtClean="0"/>
              <a:t>Definition</a:t>
            </a:r>
            <a:r>
              <a:rPr lang="hu-HU" sz="2200" b="1" dirty="0" smtClean="0"/>
              <a:t> of </a:t>
            </a:r>
            <a:r>
              <a:rPr lang="hu-HU" sz="2200" b="1" dirty="0" err="1" smtClean="0"/>
              <a:t>nationalities</a:t>
            </a:r>
            <a:r>
              <a:rPr lang="hu-HU" sz="2200" b="1" dirty="0" smtClean="0"/>
              <a:t> </a:t>
            </a:r>
            <a:r>
              <a:rPr lang="hu-HU" sz="2200" b="1" dirty="0" err="1" smtClean="0"/>
              <a:t>according</a:t>
            </a:r>
            <a:r>
              <a:rPr lang="hu-HU" sz="2200" b="1" dirty="0" smtClean="0"/>
              <a:t> </a:t>
            </a:r>
            <a:r>
              <a:rPr lang="hu-HU" sz="2200" b="1" dirty="0" err="1" smtClean="0"/>
              <a:t>to</a:t>
            </a:r>
            <a:r>
              <a:rPr lang="hu-HU" sz="2200" b="1" dirty="0" smtClean="0"/>
              <a:t> </a:t>
            </a:r>
            <a:r>
              <a:rPr lang="hu-HU" sz="2200" b="1" dirty="0" err="1" smtClean="0"/>
              <a:t>the</a:t>
            </a:r>
            <a:r>
              <a:rPr lang="hu-HU" sz="2200" b="1" dirty="0" smtClean="0"/>
              <a:t> </a:t>
            </a:r>
            <a:r>
              <a:rPr lang="hu-HU" sz="2200" b="1" dirty="0" err="1" smtClean="0"/>
              <a:t>law</a:t>
            </a:r>
            <a:endParaRPr lang="hu-HU" sz="2200" b="1" dirty="0" smtClean="0"/>
          </a:p>
          <a:p>
            <a:pPr marL="0" indent="0">
              <a:buNone/>
            </a:pPr>
            <a:endParaRPr lang="hu-HU" sz="2200" dirty="0" smtClean="0"/>
          </a:p>
          <a:p>
            <a:pPr marL="0" indent="0" algn="just">
              <a:buNone/>
            </a:pPr>
            <a:r>
              <a:rPr lang="en-GB" sz="2200" dirty="0" smtClean="0"/>
              <a:t>The </a:t>
            </a:r>
            <a:r>
              <a:rPr lang="en-GB" sz="2200" dirty="0"/>
              <a:t>relevant signature collection forms shall be submitted to the Chair of the </a:t>
            </a:r>
            <a:r>
              <a:rPr lang="en-GB" sz="2200" b="1" dirty="0"/>
              <a:t>National Election Committee</a:t>
            </a:r>
            <a:r>
              <a:rPr lang="en-GB" sz="2200" dirty="0"/>
              <a:t>. The procedure shall be governed by the provisions of the Act relating to the initiation of national referenda. </a:t>
            </a:r>
            <a:endParaRPr lang="hu-HU" sz="2200" dirty="0" smtClean="0"/>
          </a:p>
          <a:p>
            <a:pPr marL="0" indent="0" algn="just">
              <a:buNone/>
            </a:pPr>
            <a:endParaRPr lang="hu-HU" sz="2200" dirty="0"/>
          </a:p>
          <a:p>
            <a:pPr marL="0" indent="0" algn="just">
              <a:buNone/>
            </a:pPr>
            <a:r>
              <a:rPr lang="en-GB" sz="2200" dirty="0" smtClean="0"/>
              <a:t>In </a:t>
            </a:r>
            <a:r>
              <a:rPr lang="en-GB" sz="2200" dirty="0"/>
              <a:t>the course of its procedure, the National Election Committee shall seek the position of the </a:t>
            </a:r>
            <a:r>
              <a:rPr lang="en-GB" sz="2200" b="1" dirty="0"/>
              <a:t>President of the Hungarian Academy of Sciences</a:t>
            </a:r>
            <a:r>
              <a:rPr lang="en-GB" sz="2200" dirty="0"/>
              <a:t> with respect to the existence of the statutory conditions.</a:t>
            </a:r>
            <a:endParaRPr lang="hu-HU" sz="2200" dirty="0"/>
          </a:p>
          <a:p>
            <a:pPr marL="0" indent="0" algn="just">
              <a:buNone/>
            </a:pPr>
            <a:r>
              <a:rPr lang="en-GB" sz="2200" dirty="0"/>
              <a:t> </a:t>
            </a:r>
            <a:endParaRPr lang="hu-HU" sz="2200" dirty="0"/>
          </a:p>
          <a:p>
            <a:pPr marL="0" indent="0" algn="just">
              <a:buNone/>
            </a:pPr>
            <a:r>
              <a:rPr lang="en-GB" sz="2200" dirty="0"/>
              <a:t>Since 2011 the President of the Hungarian Academy of Sciences </a:t>
            </a:r>
            <a:r>
              <a:rPr lang="en-GB" sz="2200" b="1" dirty="0"/>
              <a:t>has not supported the inclusion of any further nationality</a:t>
            </a:r>
            <a:r>
              <a:rPr lang="en-GB" sz="2200" dirty="0"/>
              <a:t> community to the list of acknowledged nationalities.</a:t>
            </a:r>
            <a:endParaRPr lang="hu-HU" sz="2200" dirty="0"/>
          </a:p>
        </p:txBody>
      </p:sp>
      <p:sp>
        <p:nvSpPr>
          <p:cNvPr id="6" name="Cím 1"/>
          <p:cNvSpPr>
            <a:spLocks noGrp="1"/>
          </p:cNvSpPr>
          <p:nvPr>
            <p:ph type="title"/>
          </p:nvPr>
        </p:nvSpPr>
        <p:spPr>
          <a:xfrm>
            <a:off x="457200" y="274638"/>
            <a:ext cx="8229600" cy="418058"/>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endParaRPr lang="hu-HU" sz="1500" dirty="0"/>
          </a:p>
        </p:txBody>
      </p:sp>
    </p:spTree>
    <p:extLst>
      <p:ext uri="{BB962C8B-B14F-4D97-AF65-F5344CB8AC3E}">
        <p14:creationId xmlns:p14="http://schemas.microsoft.com/office/powerpoint/2010/main" val="1881770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95536" y="764704"/>
            <a:ext cx="8291264" cy="6048672"/>
          </a:xfrm>
        </p:spPr>
        <p:txBody>
          <a:bodyPr>
            <a:normAutofit fontScale="25000" lnSpcReduction="20000"/>
          </a:bodyPr>
          <a:lstStyle/>
          <a:p>
            <a:pPr marL="0" indent="0" algn="ctr">
              <a:buNone/>
            </a:pPr>
            <a:r>
              <a:rPr lang="hu-HU" sz="8800" b="1" dirty="0" err="1"/>
              <a:t>Nationality</a:t>
            </a:r>
            <a:r>
              <a:rPr lang="hu-HU" sz="8800" b="1" dirty="0"/>
              <a:t> </a:t>
            </a:r>
            <a:r>
              <a:rPr lang="hu-HU" sz="8800" b="1" dirty="0" err="1"/>
              <a:t>rights</a:t>
            </a:r>
            <a:r>
              <a:rPr lang="hu-HU" sz="8800" b="1" dirty="0"/>
              <a:t> </a:t>
            </a:r>
            <a:r>
              <a:rPr lang="hu-HU" sz="8800" b="1" dirty="0" smtClean="0"/>
              <a:t>– </a:t>
            </a:r>
            <a:r>
              <a:rPr lang="hu-HU" sz="8800" b="1" dirty="0" err="1" smtClean="0"/>
              <a:t>individual</a:t>
            </a:r>
            <a:endParaRPr lang="hu-HU" sz="8800" b="1" dirty="0" smtClean="0"/>
          </a:p>
          <a:p>
            <a:pPr marL="0" indent="0" algn="ctr">
              <a:buNone/>
            </a:pPr>
            <a:endParaRPr lang="hu-HU" sz="8800" b="1" dirty="0" smtClean="0"/>
          </a:p>
          <a:p>
            <a:pPr marL="0" indent="0" algn="just" hangingPunct="0">
              <a:buNone/>
            </a:pPr>
            <a:r>
              <a:rPr lang="en-GB" sz="8800" dirty="0"/>
              <a:t>ANR provides for the details of the individual and – by derogation from international standards – also the collective rights of the </a:t>
            </a:r>
            <a:r>
              <a:rPr lang="en-GB" sz="8800" dirty="0" smtClean="0"/>
              <a:t>nationalities</a:t>
            </a:r>
            <a:r>
              <a:rPr lang="hu-HU" sz="8800" dirty="0" smtClean="0"/>
              <a:t>.</a:t>
            </a:r>
            <a:endParaRPr lang="hu-HU" sz="8800" dirty="0"/>
          </a:p>
          <a:p>
            <a:pPr marL="0" indent="0" hangingPunct="0">
              <a:buNone/>
            </a:pPr>
            <a:r>
              <a:rPr lang="en-GB" sz="8800" dirty="0"/>
              <a:t> </a:t>
            </a:r>
            <a:endParaRPr lang="hu-HU" sz="8800" dirty="0"/>
          </a:p>
          <a:p>
            <a:pPr marL="0" indent="0" hangingPunct="0">
              <a:buNone/>
            </a:pPr>
            <a:r>
              <a:rPr lang="en-GB" sz="8800" dirty="0"/>
              <a:t>According to ANR, the persons belonging to the nationalities living in Hungary are entitled to (</a:t>
            </a:r>
            <a:r>
              <a:rPr lang="en-GB" sz="8800" b="1" dirty="0"/>
              <a:t>individual rights</a:t>
            </a:r>
            <a:r>
              <a:rPr lang="en-GB" sz="8800" dirty="0"/>
              <a:t>):</a:t>
            </a:r>
            <a:endParaRPr lang="hu-HU" sz="8800" dirty="0"/>
          </a:p>
          <a:p>
            <a:pPr marL="0" indent="0" hangingPunct="0">
              <a:buNone/>
            </a:pPr>
            <a:r>
              <a:rPr lang="en-GB" sz="8800" dirty="0"/>
              <a:t> </a:t>
            </a:r>
            <a:endParaRPr lang="hu-HU" sz="8800" dirty="0"/>
          </a:p>
          <a:p>
            <a:pPr lvl="0" hangingPunct="0"/>
            <a:r>
              <a:rPr lang="en-GB" sz="8800" dirty="0" smtClean="0"/>
              <a:t>honour </a:t>
            </a:r>
            <a:r>
              <a:rPr lang="en-GB" sz="8800" dirty="0"/>
              <a:t>the nationality </a:t>
            </a:r>
            <a:r>
              <a:rPr lang="en-GB" sz="8800" b="1" dirty="0"/>
              <a:t>traditions relating to the family</a:t>
            </a:r>
            <a:r>
              <a:rPr lang="en-GB" sz="8800" dirty="0"/>
              <a:t>;</a:t>
            </a:r>
            <a:endParaRPr lang="hu-HU" sz="8800" dirty="0"/>
          </a:p>
          <a:p>
            <a:pPr lvl="0" hangingPunct="0"/>
            <a:r>
              <a:rPr lang="en-GB" sz="8800" dirty="0"/>
              <a:t>foster their family relations;</a:t>
            </a:r>
            <a:endParaRPr lang="hu-HU" sz="8800" dirty="0"/>
          </a:p>
          <a:p>
            <a:pPr lvl="0" hangingPunct="0"/>
            <a:r>
              <a:rPr lang="en-GB" sz="8800" dirty="0"/>
              <a:t>conduct their family </a:t>
            </a:r>
            <a:r>
              <a:rPr lang="en-GB" sz="8800" b="1" dirty="0"/>
              <a:t>celebrations</a:t>
            </a:r>
            <a:r>
              <a:rPr lang="en-GB" sz="8800" dirty="0"/>
              <a:t> in their mother tongue and </a:t>
            </a:r>
            <a:endParaRPr lang="hu-HU" sz="8800" dirty="0"/>
          </a:p>
          <a:p>
            <a:pPr lvl="0" hangingPunct="0"/>
            <a:r>
              <a:rPr lang="en-GB" sz="8800" dirty="0" smtClean="0"/>
              <a:t>conducting </a:t>
            </a:r>
            <a:r>
              <a:rPr lang="en-GB" sz="8800" dirty="0"/>
              <a:t>of the </a:t>
            </a:r>
            <a:r>
              <a:rPr lang="en-GB" sz="8800" b="1" dirty="0"/>
              <a:t>church ceremonies </a:t>
            </a:r>
            <a:r>
              <a:rPr lang="en-GB" sz="8800" dirty="0" smtClean="0"/>
              <a:t>in </a:t>
            </a:r>
            <a:r>
              <a:rPr lang="en-GB" sz="8800" dirty="0"/>
              <a:t>their mother tongue;</a:t>
            </a:r>
            <a:endParaRPr lang="hu-HU" sz="8800" dirty="0"/>
          </a:p>
          <a:p>
            <a:pPr lvl="0" algn="just" hangingPunct="0"/>
            <a:r>
              <a:rPr lang="en-GB" sz="8800" dirty="0"/>
              <a:t>use their </a:t>
            </a:r>
            <a:r>
              <a:rPr lang="en-GB" sz="8800" b="1" dirty="0"/>
              <a:t>surnames and first names </a:t>
            </a:r>
            <a:r>
              <a:rPr lang="en-GB" sz="8800" dirty="0"/>
              <a:t>in their mother tongue and have the right to seek the official recognition of their surnames and first names</a:t>
            </a:r>
            <a:r>
              <a:rPr lang="en-GB" sz="8800" dirty="0" smtClean="0"/>
              <a:t>;</a:t>
            </a:r>
            <a:endParaRPr lang="hu-HU" sz="8800" dirty="0" smtClean="0"/>
          </a:p>
          <a:p>
            <a:pPr lvl="0" algn="just" hangingPunct="0"/>
            <a:endParaRPr lang="hu-HU" sz="8800" dirty="0"/>
          </a:p>
          <a:p>
            <a:pPr lvl="1" algn="just" hangingPunct="0"/>
            <a:r>
              <a:rPr lang="hu-HU" sz="8400" i="1" dirty="0" err="1" smtClean="0"/>
              <a:t>Continued</a:t>
            </a:r>
            <a:r>
              <a:rPr lang="hu-HU" sz="8400" i="1" dirty="0" smtClean="0"/>
              <a:t> </a:t>
            </a:r>
            <a:r>
              <a:rPr lang="hu-HU" sz="8400" i="1" dirty="0" err="1" smtClean="0"/>
              <a:t>on</a:t>
            </a:r>
            <a:r>
              <a:rPr lang="hu-HU" sz="8400" i="1" dirty="0" smtClean="0"/>
              <a:t> </a:t>
            </a:r>
            <a:r>
              <a:rPr lang="hu-HU" sz="8400" i="1" dirty="0" err="1" smtClean="0"/>
              <a:t>next</a:t>
            </a:r>
            <a:r>
              <a:rPr lang="hu-HU" sz="8400" i="1" dirty="0" smtClean="0"/>
              <a:t> </a:t>
            </a:r>
            <a:r>
              <a:rPr lang="hu-HU" sz="8400" i="1" dirty="0" err="1" smtClean="0"/>
              <a:t>page</a:t>
            </a:r>
            <a:endParaRPr lang="hu-HU" sz="8400" i="1" dirty="0"/>
          </a:p>
          <a:p>
            <a:pPr marL="0" indent="0">
              <a:buNone/>
            </a:pPr>
            <a:endParaRPr lang="hu-HU" dirty="0"/>
          </a:p>
        </p:txBody>
      </p:sp>
      <p:sp>
        <p:nvSpPr>
          <p:cNvPr id="6" name="Cím 1"/>
          <p:cNvSpPr>
            <a:spLocks noGrp="1"/>
          </p:cNvSpPr>
          <p:nvPr>
            <p:ph type="title"/>
          </p:nvPr>
        </p:nvSpPr>
        <p:spPr>
          <a:xfrm>
            <a:off x="457200" y="274638"/>
            <a:ext cx="8229600" cy="346050"/>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endParaRPr lang="hu-HU" sz="1500" dirty="0"/>
          </a:p>
        </p:txBody>
      </p:sp>
    </p:spTree>
    <p:extLst>
      <p:ext uri="{BB962C8B-B14F-4D97-AF65-F5344CB8AC3E}">
        <p14:creationId xmlns:p14="http://schemas.microsoft.com/office/powerpoint/2010/main" val="1007694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836712"/>
            <a:ext cx="8229600" cy="5832648"/>
          </a:xfrm>
        </p:spPr>
        <p:txBody>
          <a:bodyPr>
            <a:noAutofit/>
          </a:bodyPr>
          <a:lstStyle/>
          <a:p>
            <a:pPr marL="0" indent="0" algn="ctr">
              <a:buNone/>
            </a:pPr>
            <a:r>
              <a:rPr lang="hu-HU" sz="2200" b="1" dirty="0" err="1"/>
              <a:t>Nationality</a:t>
            </a:r>
            <a:r>
              <a:rPr lang="hu-HU" sz="2200" b="1" dirty="0"/>
              <a:t> </a:t>
            </a:r>
            <a:r>
              <a:rPr lang="hu-HU" sz="2200" b="1" dirty="0" err="1"/>
              <a:t>rights</a:t>
            </a:r>
            <a:r>
              <a:rPr lang="hu-HU" sz="2200" b="1" dirty="0"/>
              <a:t> </a:t>
            </a:r>
            <a:r>
              <a:rPr lang="hu-HU" sz="2200" b="1" dirty="0" smtClean="0"/>
              <a:t>– </a:t>
            </a:r>
            <a:r>
              <a:rPr lang="hu-HU" sz="2200" b="1" dirty="0" err="1" smtClean="0"/>
              <a:t>individual</a:t>
            </a:r>
            <a:endParaRPr lang="hu-HU" sz="2200" b="1" dirty="0" smtClean="0"/>
          </a:p>
          <a:p>
            <a:pPr marL="0" indent="0" algn="just">
              <a:buNone/>
            </a:pPr>
            <a:endParaRPr lang="hu-HU" sz="2200" dirty="0" smtClean="0"/>
          </a:p>
          <a:p>
            <a:pPr lvl="0" algn="just" hangingPunct="0"/>
            <a:r>
              <a:rPr lang="en-GB" sz="2200" b="1" dirty="0" smtClean="0"/>
              <a:t>select </a:t>
            </a:r>
            <a:r>
              <a:rPr lang="en-GB" sz="2200" b="1" dirty="0"/>
              <a:t>their own and their children’s first names</a:t>
            </a:r>
            <a:r>
              <a:rPr lang="en-GB" sz="2200" dirty="0"/>
              <a:t> in accordance with their own nationality and to have them registered in accordance with the rules of the language of their nationality. In the case of registration in non-Latin writing, it is compulsory to also use phonetic transcription in Latin letters;</a:t>
            </a:r>
            <a:endParaRPr lang="hu-HU" sz="2200" dirty="0"/>
          </a:p>
          <a:p>
            <a:pPr lvl="0" algn="just" hangingPunct="0"/>
            <a:r>
              <a:rPr lang="en-GB" sz="2200" b="1" dirty="0"/>
              <a:t>freely use his mother tongue verbally and in writing</a:t>
            </a:r>
            <a:r>
              <a:rPr lang="en-GB" sz="2200" dirty="0"/>
              <a:t>, to acquaint himself with, foster, enrich and pass on his history, culture and traditions;</a:t>
            </a:r>
            <a:endParaRPr lang="hu-HU" sz="2200" dirty="0"/>
          </a:p>
          <a:p>
            <a:pPr lvl="0" algn="just" hangingPunct="0"/>
            <a:r>
              <a:rPr lang="en-GB" sz="2200" dirty="0"/>
              <a:t>to </a:t>
            </a:r>
            <a:r>
              <a:rPr lang="en-GB" sz="2200" b="1" dirty="0"/>
              <a:t>learn his mother tongue</a:t>
            </a:r>
            <a:r>
              <a:rPr lang="en-GB" sz="2200" dirty="0"/>
              <a:t>, to attend public education, education and cultural heritage events in his mother tongue;</a:t>
            </a:r>
            <a:endParaRPr lang="hu-HU" sz="2200" dirty="0"/>
          </a:p>
          <a:p>
            <a:pPr lvl="0" algn="just" hangingPunct="0"/>
            <a:r>
              <a:rPr lang="en-GB" sz="2200" dirty="0"/>
              <a:t>to </a:t>
            </a:r>
            <a:r>
              <a:rPr lang="en-GB" sz="2200" b="1" dirty="0"/>
              <a:t>equal opportunities in education </a:t>
            </a:r>
            <a:r>
              <a:rPr lang="en-GB" sz="2200" dirty="0"/>
              <a:t>and to cultural services which the State shall promote with effective measures;</a:t>
            </a:r>
            <a:endParaRPr lang="hu-HU" sz="2200" dirty="0"/>
          </a:p>
          <a:p>
            <a:pPr algn="just"/>
            <a:r>
              <a:rPr lang="en-GB" sz="2200" dirty="0"/>
              <a:t>the </a:t>
            </a:r>
            <a:r>
              <a:rPr lang="en-GB" sz="2200" b="1" dirty="0"/>
              <a:t>protection of his personal data related to his nationality </a:t>
            </a:r>
            <a:r>
              <a:rPr lang="en-GB" sz="2200" dirty="0"/>
              <a:t>affiliation as set forth in a separate rule of law.</a:t>
            </a:r>
            <a:endParaRPr lang="hu-HU" sz="2200" dirty="0"/>
          </a:p>
        </p:txBody>
      </p:sp>
      <p:sp>
        <p:nvSpPr>
          <p:cNvPr id="4" name="Cím 1"/>
          <p:cNvSpPr>
            <a:spLocks noGrp="1"/>
          </p:cNvSpPr>
          <p:nvPr>
            <p:ph type="title"/>
          </p:nvPr>
        </p:nvSpPr>
        <p:spPr>
          <a:xfrm>
            <a:off x="457200" y="274638"/>
            <a:ext cx="8229600" cy="346050"/>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1065218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67544" y="980728"/>
            <a:ext cx="8229600" cy="5472608"/>
          </a:xfrm>
        </p:spPr>
        <p:txBody>
          <a:bodyPr>
            <a:normAutofit fontScale="70000" lnSpcReduction="20000"/>
          </a:bodyPr>
          <a:lstStyle/>
          <a:p>
            <a:pPr marL="0" indent="0" algn="ctr">
              <a:buNone/>
            </a:pPr>
            <a:r>
              <a:rPr lang="hu-HU" b="1" dirty="0" err="1"/>
              <a:t>Nationality</a:t>
            </a:r>
            <a:r>
              <a:rPr lang="hu-HU" b="1" dirty="0"/>
              <a:t> </a:t>
            </a:r>
            <a:r>
              <a:rPr lang="hu-HU" b="1" dirty="0" err="1"/>
              <a:t>rights</a:t>
            </a:r>
            <a:r>
              <a:rPr lang="hu-HU" b="1" dirty="0"/>
              <a:t> </a:t>
            </a:r>
            <a:r>
              <a:rPr lang="hu-HU" b="1" dirty="0" smtClean="0"/>
              <a:t>– </a:t>
            </a:r>
            <a:r>
              <a:rPr lang="hu-HU" b="1" dirty="0" err="1" smtClean="0"/>
              <a:t>collective</a:t>
            </a:r>
            <a:endParaRPr lang="hu-HU" b="1" dirty="0" smtClean="0"/>
          </a:p>
          <a:p>
            <a:pPr marL="0" indent="0" algn="ctr">
              <a:buNone/>
            </a:pPr>
            <a:endParaRPr lang="hu-HU" b="1" dirty="0" smtClean="0"/>
          </a:p>
          <a:p>
            <a:pPr marL="0" indent="0" algn="just" hangingPunct="0">
              <a:buNone/>
            </a:pPr>
            <a:r>
              <a:rPr lang="en-GB" b="1" dirty="0"/>
              <a:t>Collective rights</a:t>
            </a:r>
            <a:r>
              <a:rPr lang="en-GB" dirty="0"/>
              <a:t> are the ones not only linked to the individual but to the </a:t>
            </a:r>
            <a:r>
              <a:rPr lang="en-GB" b="1" dirty="0"/>
              <a:t>community</a:t>
            </a:r>
            <a:r>
              <a:rPr lang="en-GB" dirty="0"/>
              <a:t>. These include in particular </a:t>
            </a:r>
            <a:r>
              <a:rPr lang="en-GB" dirty="0" smtClean="0"/>
              <a:t>the </a:t>
            </a:r>
            <a:r>
              <a:rPr lang="en-GB" dirty="0"/>
              <a:t>following </a:t>
            </a:r>
            <a:r>
              <a:rPr lang="en-GB" dirty="0" smtClean="0"/>
              <a:t>rights</a:t>
            </a:r>
            <a:endParaRPr lang="hu-HU" dirty="0"/>
          </a:p>
          <a:p>
            <a:pPr marL="0" indent="0" algn="just" hangingPunct="0">
              <a:buNone/>
            </a:pPr>
            <a:r>
              <a:rPr lang="en-GB" dirty="0"/>
              <a:t> </a:t>
            </a:r>
            <a:endParaRPr lang="hu-HU" dirty="0"/>
          </a:p>
          <a:p>
            <a:pPr lvl="0" algn="just"/>
            <a:r>
              <a:rPr lang="en-GB" dirty="0"/>
              <a:t>to preserve, foster, reinforce and pass on their </a:t>
            </a:r>
            <a:r>
              <a:rPr lang="en-GB" b="1" dirty="0"/>
              <a:t>identity</a:t>
            </a:r>
            <a:r>
              <a:rPr lang="en-GB" dirty="0"/>
              <a:t>;</a:t>
            </a:r>
            <a:endParaRPr lang="hu-HU" dirty="0"/>
          </a:p>
          <a:p>
            <a:pPr lvl="0" algn="just"/>
            <a:r>
              <a:rPr lang="en-GB" dirty="0"/>
              <a:t>to preserve and develop their </a:t>
            </a:r>
            <a:r>
              <a:rPr lang="en-GB" b="1" dirty="0"/>
              <a:t>historical traditions </a:t>
            </a:r>
            <a:r>
              <a:rPr lang="en-GB" dirty="0"/>
              <a:t>and </a:t>
            </a:r>
            <a:r>
              <a:rPr lang="en-GB" b="1" dirty="0"/>
              <a:t>mother tongue </a:t>
            </a:r>
            <a:r>
              <a:rPr lang="en-GB" dirty="0"/>
              <a:t>and to foster and enrich their material and spiritual </a:t>
            </a:r>
            <a:r>
              <a:rPr lang="en-GB" b="1" dirty="0"/>
              <a:t>culture</a:t>
            </a:r>
            <a:r>
              <a:rPr lang="en-GB" dirty="0"/>
              <a:t>;</a:t>
            </a:r>
            <a:endParaRPr lang="hu-HU" dirty="0"/>
          </a:p>
          <a:p>
            <a:pPr lvl="0" algn="just"/>
            <a:r>
              <a:rPr lang="en-GB" dirty="0"/>
              <a:t>to use historically established </a:t>
            </a:r>
            <a:r>
              <a:rPr lang="en-GB" b="1" dirty="0"/>
              <a:t>locality names</a:t>
            </a:r>
            <a:r>
              <a:rPr lang="en-GB" dirty="0"/>
              <a:t>, street names and other geographical designations intended for the community;</a:t>
            </a:r>
            <a:endParaRPr lang="hu-HU" dirty="0"/>
          </a:p>
          <a:p>
            <a:pPr lvl="0" algn="just"/>
            <a:r>
              <a:rPr lang="en-GB" dirty="0"/>
              <a:t>to establish and operate </a:t>
            </a:r>
            <a:r>
              <a:rPr lang="en-GB" b="1" dirty="0"/>
              <a:t>institutions</a:t>
            </a:r>
            <a:r>
              <a:rPr lang="en-GB" dirty="0"/>
              <a:t> and to take over institutions from other agencies within the statutory boundaries;</a:t>
            </a:r>
            <a:endParaRPr lang="hu-HU" dirty="0"/>
          </a:p>
          <a:p>
            <a:pPr lvl="0" algn="just"/>
            <a:r>
              <a:rPr lang="en-GB" dirty="0"/>
              <a:t>to kindergarten </a:t>
            </a:r>
            <a:r>
              <a:rPr lang="en-GB" b="1" dirty="0"/>
              <a:t>education</a:t>
            </a:r>
            <a:r>
              <a:rPr lang="en-GB" dirty="0"/>
              <a:t>, elementary education, nationality boarding services, secondary and grammar school education, vocational education and higher education, and are further entitled </a:t>
            </a:r>
            <a:endParaRPr lang="hu-HU" dirty="0" smtClean="0"/>
          </a:p>
          <a:p>
            <a:pPr lvl="0" algn="just"/>
            <a:endParaRPr lang="hu-HU" dirty="0"/>
          </a:p>
          <a:p>
            <a:pPr lvl="1" algn="just"/>
            <a:r>
              <a:rPr lang="hu-HU" i="1" dirty="0" err="1"/>
              <a:t>Continued</a:t>
            </a:r>
            <a:r>
              <a:rPr lang="hu-HU" i="1" dirty="0"/>
              <a:t> </a:t>
            </a:r>
            <a:r>
              <a:rPr lang="hu-HU" i="1" dirty="0" err="1"/>
              <a:t>on</a:t>
            </a:r>
            <a:r>
              <a:rPr lang="hu-HU" i="1" dirty="0"/>
              <a:t> </a:t>
            </a:r>
            <a:r>
              <a:rPr lang="hu-HU" i="1" dirty="0" err="1"/>
              <a:t>next</a:t>
            </a:r>
            <a:r>
              <a:rPr lang="hu-HU" i="1" dirty="0"/>
              <a:t> </a:t>
            </a:r>
            <a:r>
              <a:rPr lang="hu-HU" i="1" dirty="0" err="1"/>
              <a:t>page</a:t>
            </a:r>
            <a:endParaRPr lang="hu-HU" i="1" dirty="0"/>
          </a:p>
          <a:p>
            <a:pPr marL="457200" lvl="1" indent="0" algn="just">
              <a:buNone/>
            </a:pPr>
            <a:endParaRPr lang="hu-HU" dirty="0"/>
          </a:p>
          <a:p>
            <a:pPr marL="0" indent="0">
              <a:buNone/>
            </a:pPr>
            <a:endParaRPr lang="hu-HU" dirty="0"/>
          </a:p>
        </p:txBody>
      </p:sp>
      <p:sp>
        <p:nvSpPr>
          <p:cNvPr id="4" name="Cím 1"/>
          <p:cNvSpPr>
            <a:spLocks noGrp="1"/>
          </p:cNvSpPr>
          <p:nvPr>
            <p:ph type="title"/>
          </p:nvPr>
        </p:nvSpPr>
        <p:spPr>
          <a:xfrm>
            <a:off x="457200" y="274638"/>
            <a:ext cx="8229600" cy="346050"/>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2133529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764704"/>
            <a:ext cx="8229600" cy="5976664"/>
          </a:xfrm>
        </p:spPr>
        <p:txBody>
          <a:bodyPr>
            <a:normAutofit fontScale="62500" lnSpcReduction="20000"/>
          </a:bodyPr>
          <a:lstStyle/>
          <a:p>
            <a:pPr marL="0" indent="0" algn="ctr">
              <a:buNone/>
            </a:pPr>
            <a:r>
              <a:rPr lang="hu-HU" b="1" dirty="0" err="1"/>
              <a:t>Nationality</a:t>
            </a:r>
            <a:r>
              <a:rPr lang="hu-HU" b="1" dirty="0"/>
              <a:t> </a:t>
            </a:r>
            <a:r>
              <a:rPr lang="hu-HU" b="1" dirty="0" err="1"/>
              <a:t>rights</a:t>
            </a:r>
            <a:r>
              <a:rPr lang="hu-HU" b="1" dirty="0"/>
              <a:t> – </a:t>
            </a:r>
            <a:r>
              <a:rPr lang="hu-HU" b="1" dirty="0" err="1" smtClean="0"/>
              <a:t>collective</a:t>
            </a:r>
            <a:endParaRPr lang="hu-HU" b="1" dirty="0" smtClean="0"/>
          </a:p>
          <a:p>
            <a:pPr marL="0" indent="0">
              <a:buNone/>
            </a:pPr>
            <a:endParaRPr lang="hu-HU" b="1" dirty="0" smtClean="0"/>
          </a:p>
          <a:p>
            <a:pPr lvl="0" algn="just"/>
            <a:r>
              <a:rPr lang="en-GB" dirty="0"/>
              <a:t>to initiate the establishment of the conditions necessary for </a:t>
            </a:r>
            <a:r>
              <a:rPr lang="en-GB" b="1" dirty="0"/>
              <a:t>supplementary nationality education </a:t>
            </a:r>
            <a:r>
              <a:rPr lang="en-GB" dirty="0"/>
              <a:t>by way of their nationality self-government with nation-wide competence and to participate in the formulation thereof;</a:t>
            </a:r>
            <a:endParaRPr lang="hu-HU" dirty="0"/>
          </a:p>
          <a:p>
            <a:pPr lvl="0" algn="just"/>
            <a:r>
              <a:rPr lang="en-GB" dirty="0"/>
              <a:t>to conduct their </a:t>
            </a:r>
            <a:r>
              <a:rPr lang="en-GB" b="1" dirty="0"/>
              <a:t>events and ceremonies </a:t>
            </a:r>
            <a:r>
              <a:rPr lang="en-GB" dirty="0"/>
              <a:t>undisturbed;</a:t>
            </a:r>
            <a:endParaRPr lang="hu-HU" dirty="0"/>
          </a:p>
          <a:p>
            <a:pPr lvl="0" algn="just"/>
            <a:r>
              <a:rPr lang="en-GB" dirty="0"/>
              <a:t>to preserve, foster and pass on their architectural, cultural, reverential and religious </a:t>
            </a:r>
            <a:r>
              <a:rPr lang="en-GB" b="1" dirty="0"/>
              <a:t>memories and traditions </a:t>
            </a:r>
            <a:r>
              <a:rPr lang="en-GB" dirty="0"/>
              <a:t>and to use their symbols. </a:t>
            </a:r>
            <a:endParaRPr lang="hu-HU" dirty="0"/>
          </a:p>
          <a:p>
            <a:pPr lvl="0" algn="just"/>
            <a:r>
              <a:rPr lang="en-GB" dirty="0"/>
              <a:t>to </a:t>
            </a:r>
            <a:r>
              <a:rPr lang="en-GB" b="1" dirty="0"/>
              <a:t>set up associations</a:t>
            </a:r>
            <a:r>
              <a:rPr lang="en-GB" dirty="0"/>
              <a:t>, local and national </a:t>
            </a:r>
            <a:r>
              <a:rPr lang="en-GB" b="1" dirty="0"/>
              <a:t>self-governments</a:t>
            </a:r>
            <a:r>
              <a:rPr lang="en-GB" dirty="0"/>
              <a:t>;</a:t>
            </a:r>
            <a:endParaRPr lang="hu-HU" dirty="0"/>
          </a:p>
          <a:p>
            <a:pPr lvl="0" algn="just"/>
            <a:r>
              <a:rPr lang="en-GB" dirty="0"/>
              <a:t>to the preparation and the broadcasting of regular nationality programs in the public service </a:t>
            </a:r>
            <a:r>
              <a:rPr lang="en-GB" b="1" dirty="0"/>
              <a:t>media</a:t>
            </a:r>
            <a:r>
              <a:rPr lang="en-GB" dirty="0"/>
              <a:t>;</a:t>
            </a:r>
            <a:endParaRPr lang="hu-HU" dirty="0"/>
          </a:p>
          <a:p>
            <a:pPr lvl="0" algn="just"/>
            <a:r>
              <a:rPr lang="en-GB" dirty="0"/>
              <a:t>to have </a:t>
            </a:r>
            <a:r>
              <a:rPr lang="en-GB" b="1" dirty="0"/>
              <a:t>representation in the National Assembly </a:t>
            </a:r>
            <a:r>
              <a:rPr lang="en-GB" dirty="0"/>
              <a:t>(Parliament)</a:t>
            </a:r>
            <a:endParaRPr lang="hu-HU" dirty="0"/>
          </a:p>
          <a:p>
            <a:pPr algn="just" hangingPunct="0"/>
            <a:endParaRPr lang="hu-HU" dirty="0"/>
          </a:p>
          <a:p>
            <a:pPr marL="0" indent="0" algn="just">
              <a:buNone/>
            </a:pPr>
            <a:r>
              <a:rPr lang="en-GB" dirty="0"/>
              <a:t>Nationality organisations have the right to establish and maintain wide-ranging and direct </a:t>
            </a:r>
            <a:r>
              <a:rPr lang="en-GB" b="1" dirty="0"/>
              <a:t>international relations</a:t>
            </a:r>
            <a:r>
              <a:rPr lang="en-GB" dirty="0" smtClean="0"/>
              <a:t>.</a:t>
            </a:r>
            <a:endParaRPr lang="hu-HU" dirty="0" smtClean="0"/>
          </a:p>
          <a:p>
            <a:pPr marL="0" indent="0" algn="just">
              <a:buNone/>
            </a:pPr>
            <a:endParaRPr lang="hu-HU" dirty="0" smtClean="0"/>
          </a:p>
          <a:p>
            <a:pPr marL="0" indent="0" algn="just">
              <a:buNone/>
            </a:pPr>
            <a:r>
              <a:rPr lang="en-GB" dirty="0"/>
              <a:t>In addition to the above, ANR also contains the provisions on self-government in nationality education and culture, the rights of nationalities in providing media content, the details of setting up and operating nationality self-governments and the financial basis of performing nationality public affairs.</a:t>
            </a:r>
            <a:endParaRPr lang="hu-HU" dirty="0"/>
          </a:p>
        </p:txBody>
      </p:sp>
      <p:sp>
        <p:nvSpPr>
          <p:cNvPr id="4" name="Cím 1"/>
          <p:cNvSpPr>
            <a:spLocks noGrp="1"/>
          </p:cNvSpPr>
          <p:nvPr>
            <p:ph type="title"/>
          </p:nvPr>
        </p:nvSpPr>
        <p:spPr>
          <a:xfrm>
            <a:off x="457200" y="274638"/>
            <a:ext cx="8229600" cy="418058"/>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1901031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908720"/>
            <a:ext cx="8229600" cy="5688632"/>
          </a:xfrm>
        </p:spPr>
        <p:txBody>
          <a:bodyPr>
            <a:normAutofit fontScale="70000" lnSpcReduction="20000"/>
          </a:bodyPr>
          <a:lstStyle/>
          <a:p>
            <a:pPr marL="0" indent="0" algn="ctr">
              <a:buNone/>
            </a:pPr>
            <a:r>
              <a:rPr lang="hu-HU" b="1" dirty="0" smtClean="0"/>
              <a:t>Free </a:t>
            </a:r>
            <a:r>
              <a:rPr lang="hu-HU" b="1" dirty="0" err="1" smtClean="0"/>
              <a:t>declaration</a:t>
            </a:r>
            <a:r>
              <a:rPr lang="hu-HU" b="1" dirty="0" smtClean="0"/>
              <a:t> of </a:t>
            </a:r>
            <a:r>
              <a:rPr lang="hu-HU" b="1" dirty="0" err="1" smtClean="0"/>
              <a:t>national</a:t>
            </a:r>
            <a:r>
              <a:rPr lang="hu-HU" b="1" dirty="0" smtClean="0"/>
              <a:t> </a:t>
            </a:r>
            <a:r>
              <a:rPr lang="hu-HU" b="1" dirty="0" err="1" smtClean="0"/>
              <a:t>identity</a:t>
            </a:r>
            <a:endParaRPr lang="hu-HU" b="1" dirty="0" smtClean="0"/>
          </a:p>
          <a:p>
            <a:pPr marL="0" indent="0">
              <a:buNone/>
            </a:pPr>
            <a:endParaRPr lang="hu-HU" b="1" dirty="0" smtClean="0"/>
          </a:p>
          <a:p>
            <a:pPr marL="0" indent="0" algn="just" hangingPunct="0">
              <a:buNone/>
            </a:pPr>
            <a:r>
              <a:rPr lang="en-GB" dirty="0"/>
              <a:t>The </a:t>
            </a:r>
            <a:r>
              <a:rPr lang="en-GB" b="1" dirty="0"/>
              <a:t>right to freely declare and preserve national identity</a:t>
            </a:r>
            <a:r>
              <a:rPr lang="en-GB" dirty="0"/>
              <a:t> as enshrined in the Fundamental Law is presented in Section 3 of ANR stating that every nationality has the right to exist and to survive as a nationality community </a:t>
            </a:r>
            <a:endParaRPr lang="hu-HU" dirty="0"/>
          </a:p>
          <a:p>
            <a:pPr marL="0" indent="0" algn="just" hangingPunct="0">
              <a:buNone/>
            </a:pPr>
            <a:r>
              <a:rPr lang="en-GB" dirty="0"/>
              <a:t> </a:t>
            </a:r>
            <a:endParaRPr lang="hu-HU" dirty="0"/>
          </a:p>
          <a:p>
            <a:pPr marL="0" indent="0" algn="just" hangingPunct="0">
              <a:buNone/>
            </a:pPr>
            <a:r>
              <a:rPr lang="en-GB" dirty="0"/>
              <a:t>This is based on the </a:t>
            </a:r>
            <a:r>
              <a:rPr lang="en-GB" b="1" dirty="0"/>
              <a:t>principle of the free confession of one’s identity</a:t>
            </a:r>
            <a:r>
              <a:rPr lang="en-GB" dirty="0"/>
              <a:t>. </a:t>
            </a:r>
            <a:endParaRPr lang="hu-HU" dirty="0" smtClean="0"/>
          </a:p>
          <a:p>
            <a:pPr marL="0" indent="0" algn="just" hangingPunct="0">
              <a:buNone/>
            </a:pPr>
            <a:endParaRPr lang="hu-HU" dirty="0"/>
          </a:p>
          <a:p>
            <a:pPr marL="0" indent="0" algn="just">
              <a:buNone/>
            </a:pPr>
            <a:r>
              <a:rPr lang="en-GB" dirty="0"/>
              <a:t>According to Section 11 of ANR, declaring affiliation with a nationality is </a:t>
            </a:r>
            <a:r>
              <a:rPr lang="en-GB" b="1" dirty="0"/>
              <a:t>the individual’s exclusive and inalienable right</a:t>
            </a:r>
            <a:r>
              <a:rPr lang="en-GB" dirty="0"/>
              <a:t>. </a:t>
            </a:r>
            <a:endParaRPr lang="hu-HU" dirty="0"/>
          </a:p>
          <a:p>
            <a:pPr marL="0" indent="0" algn="just">
              <a:buNone/>
            </a:pPr>
            <a:r>
              <a:rPr lang="en-GB" dirty="0"/>
              <a:t> </a:t>
            </a:r>
            <a:endParaRPr lang="hu-HU" dirty="0"/>
          </a:p>
          <a:p>
            <a:pPr marL="0" indent="0" algn="just">
              <a:buNone/>
            </a:pPr>
            <a:r>
              <a:rPr lang="en-GB" dirty="0"/>
              <a:t>No one may be obliged to make a declaration on the issue of affiliation with a nationality, however, a rule of law or a legal rule issued for the implementation thereof may tie the exercise of certain nationality rights to the individual’s declaration. </a:t>
            </a:r>
            <a:endParaRPr lang="hu-HU" dirty="0"/>
          </a:p>
          <a:p>
            <a:pPr marL="0" indent="0" algn="just" hangingPunct="0">
              <a:buNone/>
            </a:pPr>
            <a:r>
              <a:rPr lang="en-GB" dirty="0"/>
              <a:t> </a:t>
            </a:r>
            <a:endParaRPr lang="hu-HU" dirty="0"/>
          </a:p>
        </p:txBody>
      </p:sp>
      <p:sp>
        <p:nvSpPr>
          <p:cNvPr id="4" name="Cím 1"/>
          <p:cNvSpPr>
            <a:spLocks noGrp="1"/>
          </p:cNvSpPr>
          <p:nvPr>
            <p:ph type="title"/>
          </p:nvPr>
        </p:nvSpPr>
        <p:spPr>
          <a:xfrm>
            <a:off x="457200" y="274638"/>
            <a:ext cx="8229600" cy="418058"/>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2071096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980728"/>
            <a:ext cx="8229600" cy="5145435"/>
          </a:xfrm>
        </p:spPr>
        <p:txBody>
          <a:bodyPr>
            <a:normAutofit fontScale="70000" lnSpcReduction="20000"/>
          </a:bodyPr>
          <a:lstStyle/>
          <a:p>
            <a:pPr marL="0" indent="0" algn="ctr">
              <a:buNone/>
            </a:pPr>
            <a:r>
              <a:rPr lang="hu-HU" b="1" dirty="0"/>
              <a:t>Free </a:t>
            </a:r>
            <a:r>
              <a:rPr lang="hu-HU" b="1" dirty="0" err="1"/>
              <a:t>declaration</a:t>
            </a:r>
            <a:r>
              <a:rPr lang="hu-HU" b="1" dirty="0"/>
              <a:t> of </a:t>
            </a:r>
            <a:r>
              <a:rPr lang="hu-HU" b="1" dirty="0" err="1"/>
              <a:t>national</a:t>
            </a:r>
            <a:r>
              <a:rPr lang="hu-HU" b="1" dirty="0"/>
              <a:t> </a:t>
            </a:r>
            <a:r>
              <a:rPr lang="hu-HU" b="1" dirty="0" err="1"/>
              <a:t>identity</a:t>
            </a:r>
            <a:endParaRPr lang="hu-HU" b="1" dirty="0"/>
          </a:p>
          <a:p>
            <a:pPr marL="0" indent="0">
              <a:buNone/>
            </a:pPr>
            <a:endParaRPr lang="hu-HU" dirty="0" smtClean="0"/>
          </a:p>
          <a:p>
            <a:pPr marL="0" indent="0" algn="just" hangingPunct="0">
              <a:buNone/>
            </a:pPr>
            <a:r>
              <a:rPr lang="en-GB" dirty="0"/>
              <a:t>The right to a nationality identity and the declaration of affiliation with a nationality do not exclude the recognition of </a:t>
            </a:r>
            <a:r>
              <a:rPr lang="en-GB" b="1" dirty="0"/>
              <a:t>double or multiple affiliations</a:t>
            </a:r>
            <a:r>
              <a:rPr lang="en-GB" dirty="0"/>
              <a:t>, except as set forth in the Act.</a:t>
            </a:r>
            <a:endParaRPr lang="hu-HU" dirty="0"/>
          </a:p>
          <a:p>
            <a:pPr marL="0" indent="0" algn="just" hangingPunct="0">
              <a:buNone/>
            </a:pPr>
            <a:r>
              <a:rPr lang="en-GB" dirty="0"/>
              <a:t> </a:t>
            </a:r>
            <a:endParaRPr lang="hu-HU" dirty="0"/>
          </a:p>
          <a:p>
            <a:pPr marL="0" indent="0" algn="just" hangingPunct="0">
              <a:buNone/>
            </a:pPr>
            <a:r>
              <a:rPr lang="en-GB" dirty="0"/>
              <a:t>Declaring one’s national identity is </a:t>
            </a:r>
            <a:r>
              <a:rPr lang="en-GB" b="1" dirty="0"/>
              <a:t>a decision to be made solely by the individual</a:t>
            </a:r>
            <a:r>
              <a:rPr lang="en-GB" dirty="0"/>
              <a:t>! One may freely decide to confess or be silent about his or her national identity. The </a:t>
            </a:r>
            <a:r>
              <a:rPr lang="en-GB" b="1" dirty="0"/>
              <a:t>State shall not interfere </a:t>
            </a:r>
            <a:r>
              <a:rPr lang="en-GB" dirty="0"/>
              <a:t>in this issue and the State may not classify anyone into one or another nationality. Nor can the State oblige anyone to declare his/her nationality. </a:t>
            </a:r>
            <a:endParaRPr lang="hu-HU" dirty="0"/>
          </a:p>
          <a:p>
            <a:pPr marL="0" indent="0" algn="just" hangingPunct="0">
              <a:buNone/>
            </a:pPr>
            <a:r>
              <a:rPr lang="en-GB" dirty="0"/>
              <a:t> </a:t>
            </a:r>
            <a:endParaRPr lang="hu-HU" dirty="0"/>
          </a:p>
          <a:p>
            <a:pPr marL="0" indent="0" algn="just">
              <a:buNone/>
            </a:pPr>
            <a:r>
              <a:rPr lang="en-GB" dirty="0"/>
              <a:t>The </a:t>
            </a:r>
            <a:r>
              <a:rPr lang="en-GB" b="1" dirty="0"/>
              <a:t>Constitutional Court </a:t>
            </a:r>
            <a:r>
              <a:rPr lang="en-GB" dirty="0"/>
              <a:t>of Hungary also addressed the question of the free declaration of identity in the Decision No. 45/2005. (XII. 14.) AB. The Court held that it was a constitutional right </a:t>
            </a:r>
            <a:r>
              <a:rPr lang="en-GB" b="1" dirty="0"/>
              <a:t>rooted in the fundamental rights to human dignity and the protection of privacy</a:t>
            </a:r>
            <a:r>
              <a:rPr lang="en-GB" dirty="0"/>
              <a:t>.</a:t>
            </a:r>
            <a:endParaRPr lang="hu-HU" dirty="0"/>
          </a:p>
          <a:p>
            <a:pPr marL="0" indent="0">
              <a:buNone/>
            </a:pPr>
            <a:endParaRPr lang="hu-HU" dirty="0"/>
          </a:p>
        </p:txBody>
      </p:sp>
      <p:sp>
        <p:nvSpPr>
          <p:cNvPr id="4" name="Cím 1"/>
          <p:cNvSpPr>
            <a:spLocks noGrp="1"/>
          </p:cNvSpPr>
          <p:nvPr>
            <p:ph type="title"/>
          </p:nvPr>
        </p:nvSpPr>
        <p:spPr>
          <a:xfrm>
            <a:off x="457200" y="274638"/>
            <a:ext cx="8229600" cy="418058"/>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3114023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980728"/>
            <a:ext cx="8229600" cy="5145435"/>
          </a:xfrm>
        </p:spPr>
        <p:txBody>
          <a:bodyPr>
            <a:normAutofit/>
          </a:bodyPr>
          <a:lstStyle/>
          <a:p>
            <a:pPr marL="0" indent="0" algn="ctr">
              <a:buNone/>
            </a:pPr>
            <a:r>
              <a:rPr lang="hu-HU" sz="2200" b="1" dirty="0"/>
              <a:t>Free </a:t>
            </a:r>
            <a:r>
              <a:rPr lang="hu-HU" sz="2200" b="1" dirty="0" err="1"/>
              <a:t>declaration</a:t>
            </a:r>
            <a:r>
              <a:rPr lang="hu-HU" sz="2200" b="1" dirty="0"/>
              <a:t> of </a:t>
            </a:r>
            <a:r>
              <a:rPr lang="hu-HU" sz="2200" b="1" dirty="0" err="1"/>
              <a:t>national</a:t>
            </a:r>
            <a:r>
              <a:rPr lang="hu-HU" sz="2200" b="1" dirty="0"/>
              <a:t> </a:t>
            </a:r>
            <a:r>
              <a:rPr lang="hu-HU" sz="2200" b="1" dirty="0" err="1"/>
              <a:t>identity</a:t>
            </a:r>
            <a:endParaRPr lang="hu-HU" sz="2200" b="1" dirty="0"/>
          </a:p>
          <a:p>
            <a:pPr marL="0" indent="0">
              <a:buNone/>
            </a:pPr>
            <a:endParaRPr lang="hu-HU" sz="2200" dirty="0" smtClean="0"/>
          </a:p>
          <a:p>
            <a:pPr marL="0" indent="0" algn="just">
              <a:buNone/>
            </a:pPr>
            <a:r>
              <a:rPr lang="en-GB" sz="2200" dirty="0"/>
              <a:t>As a regulation connected to the free declaration of identity, Section 13 para. (1) of ANR  provides that it is the right of individuals belonging to a nationality to voluntarily and anonymously declare their affiliation with a nationality in the course of official </a:t>
            </a:r>
            <a:r>
              <a:rPr lang="en-GB" sz="2200" b="1" dirty="0"/>
              <a:t>statistical data gathering</a:t>
            </a:r>
            <a:r>
              <a:rPr lang="en-GB" sz="2200" dirty="0"/>
              <a:t>, such as the national census</a:t>
            </a:r>
            <a:r>
              <a:rPr lang="en-GB" sz="2200" dirty="0" smtClean="0"/>
              <a:t>.</a:t>
            </a:r>
            <a:endParaRPr lang="hu-HU" sz="2200" dirty="0" smtClean="0"/>
          </a:p>
          <a:p>
            <a:pPr marL="0" indent="0" algn="just">
              <a:buNone/>
            </a:pPr>
            <a:endParaRPr lang="hu-HU" sz="2200" dirty="0"/>
          </a:p>
          <a:p>
            <a:pPr marL="0" indent="0" algn="just">
              <a:buNone/>
            </a:pPr>
            <a:r>
              <a:rPr lang="en-GB" sz="2200" dirty="0"/>
              <a:t>Special data relating to affiliation with a nationality may be managed for the </a:t>
            </a:r>
            <a:r>
              <a:rPr lang="en-GB" sz="2200" b="1" dirty="0"/>
              <a:t>purposes of the determination of state aid </a:t>
            </a:r>
            <a:r>
              <a:rPr lang="en-GB" sz="2200" dirty="0"/>
              <a:t>provided with regard to affiliation with a nationality. As the identification with a nationality comes with the restriction of the right to identity, it can only be done in a proportionate manner, when it is absolutely necessary.</a:t>
            </a:r>
            <a:endParaRPr lang="hu-HU" sz="2200" dirty="0"/>
          </a:p>
        </p:txBody>
      </p:sp>
      <p:sp>
        <p:nvSpPr>
          <p:cNvPr id="4" name="Cím 1"/>
          <p:cNvSpPr>
            <a:spLocks noGrp="1"/>
          </p:cNvSpPr>
          <p:nvPr>
            <p:ph type="title"/>
          </p:nvPr>
        </p:nvSpPr>
        <p:spPr>
          <a:xfrm>
            <a:off x="457200" y="274638"/>
            <a:ext cx="8229600" cy="346050"/>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3315789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683568" y="1124744"/>
            <a:ext cx="7848872" cy="5001419"/>
          </a:xfrm>
        </p:spPr>
        <p:txBody>
          <a:bodyPr>
            <a:normAutofit fontScale="92500" lnSpcReduction="20000"/>
          </a:bodyPr>
          <a:lstStyle/>
          <a:p>
            <a:pPr marL="0" indent="0" algn="ctr">
              <a:buNone/>
            </a:pPr>
            <a:r>
              <a:rPr lang="hu-HU" sz="2400" b="1" dirty="0" err="1" smtClean="0"/>
              <a:t>Nationality</a:t>
            </a:r>
            <a:r>
              <a:rPr lang="hu-HU" sz="2400" b="1" dirty="0" smtClean="0"/>
              <a:t> </a:t>
            </a:r>
            <a:r>
              <a:rPr lang="hu-HU" sz="2400" b="1" dirty="0" err="1" smtClean="0"/>
              <a:t>rights</a:t>
            </a:r>
            <a:r>
              <a:rPr lang="hu-HU" sz="2400" b="1" dirty="0" smtClean="0"/>
              <a:t> and </a:t>
            </a:r>
            <a:r>
              <a:rPr lang="hu-HU" sz="2400" b="1" dirty="0" err="1" smtClean="0"/>
              <a:t>the</a:t>
            </a:r>
            <a:r>
              <a:rPr lang="hu-HU" sz="2400" b="1" dirty="0" smtClean="0"/>
              <a:t> </a:t>
            </a:r>
            <a:r>
              <a:rPr lang="hu-HU" sz="2400" b="1" dirty="0" err="1" smtClean="0"/>
              <a:t>requirement</a:t>
            </a:r>
            <a:r>
              <a:rPr lang="hu-HU" sz="2400" b="1" dirty="0" smtClean="0"/>
              <a:t> of </a:t>
            </a:r>
            <a:r>
              <a:rPr lang="hu-HU" sz="2400" b="1" dirty="0" err="1" smtClean="0"/>
              <a:t>equal</a:t>
            </a:r>
            <a:r>
              <a:rPr lang="hu-HU" sz="2400" b="1" dirty="0" smtClean="0"/>
              <a:t> </a:t>
            </a:r>
            <a:r>
              <a:rPr lang="hu-HU" sz="2400" b="1" dirty="0" err="1" smtClean="0"/>
              <a:t>treatment</a:t>
            </a:r>
            <a:endParaRPr lang="hu-HU" sz="2400" b="1" dirty="0" smtClean="0"/>
          </a:p>
          <a:p>
            <a:pPr marL="0" indent="0">
              <a:buNone/>
            </a:pPr>
            <a:endParaRPr lang="hu-HU" sz="2400" dirty="0" smtClean="0"/>
          </a:p>
          <a:p>
            <a:pPr marL="0" indent="0" algn="just" hangingPunct="0">
              <a:buNone/>
            </a:pPr>
            <a:r>
              <a:rPr lang="en-GB" sz="2400" dirty="0"/>
              <a:t>It is an obligation of the State to grant </a:t>
            </a:r>
            <a:r>
              <a:rPr lang="en-GB" sz="2400" b="1" dirty="0"/>
              <a:t>equal treatment and any negative discrimination is prohibited </a:t>
            </a:r>
            <a:r>
              <a:rPr lang="en-GB" sz="2400" dirty="0"/>
              <a:t>as enshrined in Article XV of the Fundamental Law. </a:t>
            </a:r>
            <a:endParaRPr lang="hu-HU" sz="2400" dirty="0" smtClean="0"/>
          </a:p>
          <a:p>
            <a:pPr marL="0" indent="0" algn="just" hangingPunct="0">
              <a:buNone/>
            </a:pPr>
            <a:endParaRPr lang="hu-HU" sz="2400" dirty="0"/>
          </a:p>
          <a:p>
            <a:pPr marL="0" indent="0" algn="just" hangingPunct="0">
              <a:buNone/>
            </a:pPr>
            <a:r>
              <a:rPr lang="en-GB" sz="2400" dirty="0" smtClean="0"/>
              <a:t>Accordingly</a:t>
            </a:r>
            <a:r>
              <a:rPr lang="en-GB" sz="2400" dirty="0"/>
              <a:t>, Hungary shall guarantee the fundamental rights to everyone without any discrimination, in particular on grounds of race, colour, sex, disability, language, religion, political or other opinion, </a:t>
            </a:r>
            <a:r>
              <a:rPr lang="en-GB" sz="2400" b="1" dirty="0"/>
              <a:t>national</a:t>
            </a:r>
            <a:r>
              <a:rPr lang="en-GB" sz="2400" dirty="0"/>
              <a:t> or social origin, property, birth or any other status.</a:t>
            </a:r>
            <a:endParaRPr lang="hu-HU" sz="2400" dirty="0"/>
          </a:p>
          <a:p>
            <a:pPr marL="0" indent="0" algn="just" hangingPunct="0">
              <a:buNone/>
            </a:pPr>
            <a:r>
              <a:rPr lang="hu-HU" sz="2400" dirty="0"/>
              <a:t> </a:t>
            </a:r>
          </a:p>
          <a:p>
            <a:pPr marL="0" indent="0" algn="just" hangingPunct="0">
              <a:buNone/>
            </a:pPr>
            <a:r>
              <a:rPr lang="en-GB" sz="2400" dirty="0" smtClean="0"/>
              <a:t>According </a:t>
            </a:r>
            <a:r>
              <a:rPr lang="en-GB" sz="2400" dirty="0"/>
              <a:t>to Section 7 of ANR, it is forbidden to violate the requirement of equal treatment in any way on account of </a:t>
            </a:r>
            <a:r>
              <a:rPr lang="en-GB" sz="2400" b="1" dirty="0"/>
              <a:t>affiliation with a nationality. </a:t>
            </a:r>
            <a:endParaRPr lang="hu-HU" sz="2400" b="1" dirty="0"/>
          </a:p>
          <a:p>
            <a:pPr marL="0" indent="0">
              <a:buNone/>
            </a:pPr>
            <a:endParaRPr lang="hu-HU" dirty="0"/>
          </a:p>
        </p:txBody>
      </p:sp>
      <p:sp>
        <p:nvSpPr>
          <p:cNvPr id="4" name="Cím 1"/>
          <p:cNvSpPr>
            <a:spLocks noGrp="1"/>
          </p:cNvSpPr>
          <p:nvPr>
            <p:ph type="title"/>
          </p:nvPr>
        </p:nvSpPr>
        <p:spPr>
          <a:xfrm>
            <a:off x="457200" y="274638"/>
            <a:ext cx="8229600" cy="490066"/>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22011596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23528" y="980728"/>
            <a:ext cx="8352928" cy="5256584"/>
          </a:xfrm>
        </p:spPr>
        <p:txBody>
          <a:bodyPr>
            <a:noAutofit/>
          </a:bodyPr>
          <a:lstStyle/>
          <a:p>
            <a:pPr marL="0" indent="0" algn="ctr">
              <a:buNone/>
            </a:pPr>
            <a:r>
              <a:rPr lang="hu-HU" sz="2000" b="1" dirty="0" err="1" smtClean="0"/>
              <a:t>Prohibition</a:t>
            </a:r>
            <a:r>
              <a:rPr lang="hu-HU" sz="2000" b="1" dirty="0" smtClean="0"/>
              <a:t> of </a:t>
            </a:r>
            <a:r>
              <a:rPr lang="hu-HU" sz="2000" b="1" dirty="0" err="1" smtClean="0"/>
              <a:t>assimilation</a:t>
            </a:r>
            <a:endParaRPr lang="hu-HU" sz="2000" b="1" dirty="0" smtClean="0"/>
          </a:p>
          <a:p>
            <a:pPr marL="0" indent="0">
              <a:buNone/>
            </a:pPr>
            <a:endParaRPr lang="hu-HU" sz="2000" dirty="0"/>
          </a:p>
          <a:p>
            <a:pPr marL="0" indent="0">
              <a:buNone/>
            </a:pPr>
            <a:r>
              <a:rPr lang="en-GB" sz="2000" dirty="0" smtClean="0"/>
              <a:t>In </a:t>
            </a:r>
            <a:r>
              <a:rPr lang="en-GB" sz="2000" dirty="0"/>
              <a:t>addition (in Article 9 of ANR), </a:t>
            </a:r>
            <a:r>
              <a:rPr lang="en-GB" sz="2000" b="1" dirty="0"/>
              <a:t>Hungary forbids all policies and practices </a:t>
            </a:r>
            <a:r>
              <a:rPr lang="en-GB" sz="2000" dirty="0"/>
              <a:t>which </a:t>
            </a:r>
            <a:endParaRPr lang="hu-HU" sz="2000" dirty="0" smtClean="0"/>
          </a:p>
          <a:p>
            <a:pPr marL="0" indent="0">
              <a:buNone/>
            </a:pPr>
            <a:endParaRPr lang="hu-HU" sz="2000" dirty="0"/>
          </a:p>
          <a:p>
            <a:pPr marL="0" indent="0" algn="just">
              <a:buNone/>
            </a:pPr>
            <a:r>
              <a:rPr lang="en-GB" sz="2000" dirty="0"/>
              <a:t>a) are aimed at or result in the </a:t>
            </a:r>
            <a:r>
              <a:rPr lang="en-GB" sz="2000" b="1" dirty="0"/>
              <a:t>assimilation </a:t>
            </a:r>
            <a:r>
              <a:rPr lang="en-GB" sz="2000" dirty="0"/>
              <a:t>of nationalities into the majority nation or the </a:t>
            </a:r>
            <a:r>
              <a:rPr lang="en-GB" sz="2000" b="1" dirty="0"/>
              <a:t>exclusion and segregation </a:t>
            </a:r>
            <a:r>
              <a:rPr lang="en-GB" sz="2000" dirty="0"/>
              <a:t>of nationalities from the majority nation, </a:t>
            </a:r>
            <a:endParaRPr lang="hu-HU" sz="2000" dirty="0"/>
          </a:p>
          <a:p>
            <a:pPr marL="0" indent="0" algn="just">
              <a:buNone/>
            </a:pPr>
            <a:r>
              <a:rPr lang="en-GB" sz="2000" dirty="0"/>
              <a:t>b) are aimed at the </a:t>
            </a:r>
            <a:r>
              <a:rPr lang="en-GB" sz="2000" b="1" dirty="0"/>
              <a:t>alteration of the national or ethnic conditions of areas </a:t>
            </a:r>
            <a:r>
              <a:rPr lang="en-GB" sz="2000" dirty="0"/>
              <a:t>inhabited by nationalities, </a:t>
            </a:r>
            <a:endParaRPr lang="hu-HU" sz="2000" dirty="0"/>
          </a:p>
          <a:p>
            <a:pPr marL="0" indent="0" algn="just">
              <a:buNone/>
            </a:pPr>
            <a:r>
              <a:rPr lang="en-GB" sz="2000" dirty="0"/>
              <a:t>c) </a:t>
            </a:r>
            <a:r>
              <a:rPr lang="en-GB" sz="2000" b="1" dirty="0"/>
              <a:t>persecute or intimidate </a:t>
            </a:r>
            <a:r>
              <a:rPr lang="en-GB" sz="2000" dirty="0"/>
              <a:t>a nationality or individuals belonging to a nationality due to their affiliation, make their living conditions more cumbersome or prevent them from the exercise of their rights, or </a:t>
            </a:r>
            <a:endParaRPr lang="hu-HU" sz="2000" dirty="0"/>
          </a:p>
          <a:p>
            <a:pPr marL="0" indent="0" algn="just">
              <a:buNone/>
            </a:pPr>
            <a:r>
              <a:rPr lang="en-GB" sz="2000" dirty="0"/>
              <a:t>d) are aimed at the </a:t>
            </a:r>
            <a:r>
              <a:rPr lang="en-GB" sz="2000" b="1" dirty="0"/>
              <a:t>forced removal or relocation </a:t>
            </a:r>
            <a:r>
              <a:rPr lang="en-GB" sz="2000" dirty="0"/>
              <a:t>of a nationality. </a:t>
            </a:r>
            <a:endParaRPr lang="hu-HU" sz="2000" dirty="0"/>
          </a:p>
          <a:p>
            <a:pPr marL="0" indent="0" hangingPunct="0">
              <a:buNone/>
            </a:pPr>
            <a:r>
              <a:rPr lang="en-GB" sz="2000" dirty="0"/>
              <a:t> </a:t>
            </a:r>
            <a:endParaRPr lang="hu-HU" sz="2000" dirty="0"/>
          </a:p>
        </p:txBody>
      </p:sp>
      <p:sp>
        <p:nvSpPr>
          <p:cNvPr id="4" name="Cím 1"/>
          <p:cNvSpPr>
            <a:spLocks noGrp="1"/>
          </p:cNvSpPr>
          <p:nvPr>
            <p:ph type="title"/>
          </p:nvPr>
        </p:nvSpPr>
        <p:spPr>
          <a:xfrm>
            <a:off x="457200" y="274638"/>
            <a:ext cx="8229600" cy="346050"/>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2078345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562074"/>
          </a:xfrm>
        </p:spPr>
        <p:txBody>
          <a:bodyPr>
            <a:normAutofit/>
          </a:bodyPr>
          <a:lstStyle/>
          <a:p>
            <a:r>
              <a:rPr lang="en-GB" sz="1500" i="1" dirty="0" smtClean="0"/>
              <a:t>Legal framework of the protection of nationality rights in Hungary</a:t>
            </a:r>
            <a:endParaRPr lang="en-GB" sz="1500" i="1" dirty="0"/>
          </a:p>
        </p:txBody>
      </p:sp>
      <p:sp>
        <p:nvSpPr>
          <p:cNvPr id="3" name="Tartalom helye 2"/>
          <p:cNvSpPr>
            <a:spLocks noGrp="1"/>
          </p:cNvSpPr>
          <p:nvPr>
            <p:ph idx="1"/>
          </p:nvPr>
        </p:nvSpPr>
        <p:spPr>
          <a:xfrm>
            <a:off x="457200" y="980728"/>
            <a:ext cx="8229600" cy="5544616"/>
          </a:xfrm>
        </p:spPr>
        <p:txBody>
          <a:bodyPr>
            <a:normAutofit fontScale="85000" lnSpcReduction="20000"/>
          </a:bodyPr>
          <a:lstStyle/>
          <a:p>
            <a:pPr marL="0" indent="0" algn="r">
              <a:buNone/>
            </a:pPr>
            <a:r>
              <a:rPr lang="hu-HU" sz="2800" b="1" i="1" dirty="0" err="1" smtClean="0"/>
              <a:t>Contents</a:t>
            </a:r>
            <a:endParaRPr lang="hu-HU" sz="2800" b="1" i="1" dirty="0" smtClean="0"/>
          </a:p>
          <a:p>
            <a:r>
              <a:rPr lang="hu-HU" sz="2100" dirty="0" err="1"/>
              <a:t>Protection</a:t>
            </a:r>
            <a:r>
              <a:rPr lang="hu-HU" sz="2100" dirty="0"/>
              <a:t> of </a:t>
            </a:r>
            <a:r>
              <a:rPr lang="hu-HU" sz="2100" dirty="0" err="1"/>
              <a:t>nationality</a:t>
            </a:r>
            <a:r>
              <a:rPr lang="hu-HU" sz="2100" dirty="0"/>
              <a:t> </a:t>
            </a:r>
            <a:r>
              <a:rPr lang="hu-HU" sz="2100" dirty="0" err="1"/>
              <a:t>rights</a:t>
            </a:r>
            <a:r>
              <a:rPr lang="hu-HU" sz="2100" dirty="0"/>
              <a:t>, </a:t>
            </a:r>
            <a:r>
              <a:rPr lang="hu-HU" sz="2100" dirty="0" smtClean="0"/>
              <a:t>1989-2012</a:t>
            </a:r>
          </a:p>
          <a:p>
            <a:r>
              <a:rPr lang="hu-HU" sz="2100" dirty="0"/>
              <a:t>The </a:t>
            </a:r>
            <a:r>
              <a:rPr lang="hu-HU" sz="2100" dirty="0" err="1"/>
              <a:t>Fundamental</a:t>
            </a:r>
            <a:r>
              <a:rPr lang="hu-HU" sz="2100" dirty="0"/>
              <a:t> Law of </a:t>
            </a:r>
            <a:r>
              <a:rPr lang="hu-HU" sz="2100" dirty="0" smtClean="0"/>
              <a:t>2012</a:t>
            </a:r>
          </a:p>
          <a:p>
            <a:r>
              <a:rPr lang="hu-HU" sz="2100" dirty="0" err="1"/>
              <a:t>Act</a:t>
            </a:r>
            <a:r>
              <a:rPr lang="hu-HU" sz="2100" dirty="0"/>
              <a:t> of 2011 </a:t>
            </a:r>
            <a:r>
              <a:rPr lang="hu-HU" sz="2100" dirty="0" err="1"/>
              <a:t>on</a:t>
            </a:r>
            <a:r>
              <a:rPr lang="hu-HU" sz="2100" dirty="0"/>
              <a:t> </a:t>
            </a:r>
            <a:r>
              <a:rPr lang="hu-HU" sz="2100" dirty="0" err="1"/>
              <a:t>the</a:t>
            </a:r>
            <a:r>
              <a:rPr lang="hu-HU" sz="2100" dirty="0"/>
              <a:t> </a:t>
            </a:r>
            <a:r>
              <a:rPr lang="hu-HU" sz="2100" dirty="0" err="1"/>
              <a:t>Rights</a:t>
            </a:r>
            <a:r>
              <a:rPr lang="hu-HU" sz="2100" dirty="0"/>
              <a:t> of </a:t>
            </a:r>
            <a:r>
              <a:rPr lang="hu-HU" sz="2100" dirty="0" err="1" smtClean="0"/>
              <a:t>Nationalities</a:t>
            </a:r>
            <a:endParaRPr lang="hu-HU" sz="2100" dirty="0" smtClean="0"/>
          </a:p>
          <a:p>
            <a:r>
              <a:rPr lang="hu-HU" sz="2100" dirty="0" err="1"/>
              <a:t>Definition</a:t>
            </a:r>
            <a:r>
              <a:rPr lang="hu-HU" sz="2100" dirty="0"/>
              <a:t> of </a:t>
            </a:r>
            <a:r>
              <a:rPr lang="hu-HU" sz="2100" dirty="0" err="1"/>
              <a:t>nationalities</a:t>
            </a:r>
            <a:r>
              <a:rPr lang="hu-HU" sz="2100" dirty="0"/>
              <a:t> </a:t>
            </a:r>
            <a:r>
              <a:rPr lang="hu-HU" sz="2100" dirty="0" err="1"/>
              <a:t>according</a:t>
            </a:r>
            <a:r>
              <a:rPr lang="hu-HU" sz="2100" dirty="0"/>
              <a:t> </a:t>
            </a:r>
            <a:r>
              <a:rPr lang="hu-HU" sz="2100" dirty="0" err="1"/>
              <a:t>to</a:t>
            </a:r>
            <a:r>
              <a:rPr lang="hu-HU" sz="2100" dirty="0"/>
              <a:t> </a:t>
            </a:r>
            <a:r>
              <a:rPr lang="hu-HU" sz="2100" dirty="0" err="1"/>
              <a:t>the</a:t>
            </a:r>
            <a:r>
              <a:rPr lang="hu-HU" sz="2100" dirty="0"/>
              <a:t> </a:t>
            </a:r>
            <a:r>
              <a:rPr lang="hu-HU" sz="2100" dirty="0" err="1" smtClean="0"/>
              <a:t>law</a:t>
            </a:r>
            <a:endParaRPr lang="hu-HU" sz="2100" dirty="0" smtClean="0"/>
          </a:p>
          <a:p>
            <a:r>
              <a:rPr lang="hu-HU" sz="2100" dirty="0" err="1" smtClean="0"/>
              <a:t>Nationality</a:t>
            </a:r>
            <a:r>
              <a:rPr lang="hu-HU" sz="2100" dirty="0" smtClean="0"/>
              <a:t> </a:t>
            </a:r>
            <a:r>
              <a:rPr lang="hu-HU" sz="2100" dirty="0" err="1" smtClean="0"/>
              <a:t>rights</a:t>
            </a:r>
            <a:r>
              <a:rPr lang="hu-HU" sz="2100" dirty="0" smtClean="0"/>
              <a:t> – </a:t>
            </a:r>
            <a:r>
              <a:rPr lang="hu-HU" sz="2100" dirty="0" err="1" smtClean="0"/>
              <a:t>individual</a:t>
            </a:r>
            <a:endParaRPr lang="hu-HU" sz="2100" dirty="0" smtClean="0"/>
          </a:p>
          <a:p>
            <a:r>
              <a:rPr lang="hu-HU" sz="2100" dirty="0" err="1"/>
              <a:t>Nationality</a:t>
            </a:r>
            <a:r>
              <a:rPr lang="hu-HU" sz="2100" dirty="0"/>
              <a:t> </a:t>
            </a:r>
            <a:r>
              <a:rPr lang="hu-HU" sz="2100" dirty="0" err="1"/>
              <a:t>rights</a:t>
            </a:r>
            <a:r>
              <a:rPr lang="hu-HU" sz="2100" dirty="0"/>
              <a:t> – </a:t>
            </a:r>
            <a:r>
              <a:rPr lang="hu-HU" sz="2100" dirty="0" err="1" smtClean="0"/>
              <a:t>collective</a:t>
            </a:r>
            <a:endParaRPr lang="hu-HU" sz="2100" dirty="0" smtClean="0"/>
          </a:p>
          <a:p>
            <a:r>
              <a:rPr lang="hu-HU" sz="2100" dirty="0" smtClean="0"/>
              <a:t>Free </a:t>
            </a:r>
            <a:r>
              <a:rPr lang="hu-HU" sz="2100" dirty="0" err="1"/>
              <a:t>declaration</a:t>
            </a:r>
            <a:r>
              <a:rPr lang="hu-HU" sz="2100" dirty="0"/>
              <a:t> of </a:t>
            </a:r>
            <a:r>
              <a:rPr lang="hu-HU" sz="2100" dirty="0" err="1"/>
              <a:t>national</a:t>
            </a:r>
            <a:r>
              <a:rPr lang="hu-HU" sz="2100" dirty="0"/>
              <a:t> </a:t>
            </a:r>
            <a:r>
              <a:rPr lang="hu-HU" sz="2100" dirty="0" err="1" smtClean="0"/>
              <a:t>identity</a:t>
            </a:r>
            <a:endParaRPr lang="hu-HU" sz="2100" dirty="0" smtClean="0"/>
          </a:p>
          <a:p>
            <a:r>
              <a:rPr lang="hu-HU" sz="2100" dirty="0" err="1" smtClean="0"/>
              <a:t>Nationality</a:t>
            </a:r>
            <a:r>
              <a:rPr lang="hu-HU" sz="2100" dirty="0" smtClean="0"/>
              <a:t> </a:t>
            </a:r>
            <a:r>
              <a:rPr lang="hu-HU" sz="2100" dirty="0" err="1"/>
              <a:t>rights</a:t>
            </a:r>
            <a:r>
              <a:rPr lang="hu-HU" sz="2100" dirty="0"/>
              <a:t> and </a:t>
            </a:r>
            <a:r>
              <a:rPr lang="hu-HU" sz="2100" dirty="0" err="1"/>
              <a:t>the</a:t>
            </a:r>
            <a:r>
              <a:rPr lang="hu-HU" sz="2100" dirty="0"/>
              <a:t> </a:t>
            </a:r>
            <a:r>
              <a:rPr lang="hu-HU" sz="2100" dirty="0" err="1"/>
              <a:t>requirement</a:t>
            </a:r>
            <a:r>
              <a:rPr lang="hu-HU" sz="2100" dirty="0"/>
              <a:t> of </a:t>
            </a:r>
            <a:r>
              <a:rPr lang="hu-HU" sz="2100" dirty="0" err="1"/>
              <a:t>equal</a:t>
            </a:r>
            <a:r>
              <a:rPr lang="hu-HU" sz="2100" dirty="0"/>
              <a:t> </a:t>
            </a:r>
            <a:r>
              <a:rPr lang="hu-HU" sz="2100" dirty="0" err="1" smtClean="0"/>
              <a:t>treatment</a:t>
            </a:r>
            <a:endParaRPr lang="hu-HU" sz="2100" dirty="0" smtClean="0"/>
          </a:p>
          <a:p>
            <a:r>
              <a:rPr lang="hu-HU" sz="2100" dirty="0" err="1"/>
              <a:t>Prohibition</a:t>
            </a:r>
            <a:r>
              <a:rPr lang="hu-HU" sz="2100" dirty="0"/>
              <a:t> of </a:t>
            </a:r>
            <a:r>
              <a:rPr lang="hu-HU" sz="2100" dirty="0" err="1" smtClean="0"/>
              <a:t>assimilation</a:t>
            </a:r>
            <a:endParaRPr lang="hu-HU" sz="2100" dirty="0" smtClean="0"/>
          </a:p>
          <a:p>
            <a:r>
              <a:rPr lang="hu-HU" sz="2100" dirty="0" err="1"/>
              <a:t>Contact</a:t>
            </a:r>
            <a:r>
              <a:rPr lang="hu-HU" sz="2100" dirty="0"/>
              <a:t> </a:t>
            </a:r>
            <a:r>
              <a:rPr lang="hu-HU" sz="2100" dirty="0" err="1"/>
              <a:t>with</a:t>
            </a:r>
            <a:r>
              <a:rPr lang="hu-HU" sz="2100" dirty="0"/>
              <a:t> </a:t>
            </a:r>
            <a:r>
              <a:rPr lang="hu-HU" sz="2100" dirty="0" err="1"/>
              <a:t>mother</a:t>
            </a:r>
            <a:r>
              <a:rPr lang="hu-HU" sz="2100" dirty="0"/>
              <a:t> </a:t>
            </a:r>
            <a:r>
              <a:rPr lang="hu-HU" sz="2100" dirty="0" err="1"/>
              <a:t>nations</a:t>
            </a:r>
            <a:endParaRPr lang="hu-HU" sz="2100" dirty="0"/>
          </a:p>
          <a:p>
            <a:r>
              <a:rPr lang="hu-HU" sz="2100" dirty="0" err="1"/>
              <a:t>Linguistic</a:t>
            </a:r>
            <a:r>
              <a:rPr lang="hu-HU" sz="2100" dirty="0"/>
              <a:t> </a:t>
            </a:r>
            <a:r>
              <a:rPr lang="hu-HU" sz="2100" dirty="0" err="1"/>
              <a:t>rights</a:t>
            </a:r>
            <a:r>
              <a:rPr lang="hu-HU" sz="2100" dirty="0"/>
              <a:t> – </a:t>
            </a:r>
            <a:r>
              <a:rPr lang="hu-HU" sz="2100" dirty="0" err="1"/>
              <a:t>use</a:t>
            </a:r>
            <a:r>
              <a:rPr lang="hu-HU" sz="2100" dirty="0"/>
              <a:t> of </a:t>
            </a:r>
            <a:r>
              <a:rPr lang="hu-HU" sz="2100" dirty="0" err="1"/>
              <a:t>mother</a:t>
            </a:r>
            <a:r>
              <a:rPr lang="hu-HU" sz="2100" dirty="0"/>
              <a:t> </a:t>
            </a:r>
            <a:r>
              <a:rPr lang="hu-HU" sz="2100" dirty="0" err="1" smtClean="0"/>
              <a:t>tongue</a:t>
            </a:r>
            <a:endParaRPr lang="hu-HU" sz="2100" dirty="0" smtClean="0"/>
          </a:p>
          <a:p>
            <a:r>
              <a:rPr lang="hu-HU" sz="2100" dirty="0" err="1"/>
              <a:t>Nationality</a:t>
            </a:r>
            <a:r>
              <a:rPr lang="hu-HU" sz="2100" dirty="0"/>
              <a:t> </a:t>
            </a:r>
            <a:r>
              <a:rPr lang="hu-HU" sz="2100" dirty="0" err="1"/>
              <a:t>self-governments</a:t>
            </a:r>
            <a:endParaRPr lang="hu-HU" sz="2100" dirty="0"/>
          </a:p>
          <a:p>
            <a:r>
              <a:rPr lang="hu-HU" sz="2100" dirty="0" err="1"/>
              <a:t>Parlamentary</a:t>
            </a:r>
            <a:r>
              <a:rPr lang="hu-HU" sz="2100" dirty="0"/>
              <a:t> </a:t>
            </a:r>
            <a:r>
              <a:rPr lang="hu-HU" sz="2100" dirty="0" err="1"/>
              <a:t>representation</a:t>
            </a:r>
            <a:r>
              <a:rPr lang="hu-HU" sz="2100" dirty="0"/>
              <a:t> of </a:t>
            </a:r>
            <a:r>
              <a:rPr lang="hu-HU" sz="2100" dirty="0" err="1" smtClean="0"/>
              <a:t>nationalities</a:t>
            </a:r>
            <a:endParaRPr lang="hu-HU" sz="2100" dirty="0" smtClean="0"/>
          </a:p>
          <a:p>
            <a:r>
              <a:rPr lang="hu-HU" sz="2100" dirty="0"/>
              <a:t>The </a:t>
            </a:r>
            <a:r>
              <a:rPr lang="hu-HU" sz="2100" dirty="0" err="1"/>
              <a:t>parliamentary</a:t>
            </a:r>
            <a:r>
              <a:rPr lang="hu-HU" sz="2100" dirty="0"/>
              <a:t> </a:t>
            </a:r>
            <a:r>
              <a:rPr lang="hu-HU" sz="2100" dirty="0" err="1"/>
              <a:t>committee</a:t>
            </a:r>
            <a:r>
              <a:rPr lang="hu-HU" sz="2100" dirty="0"/>
              <a:t> of </a:t>
            </a:r>
            <a:r>
              <a:rPr lang="hu-HU" sz="2100" dirty="0" err="1"/>
              <a:t>the</a:t>
            </a:r>
            <a:r>
              <a:rPr lang="hu-HU" sz="2100" dirty="0"/>
              <a:t> </a:t>
            </a:r>
            <a:r>
              <a:rPr lang="hu-HU" sz="2100" dirty="0" err="1"/>
              <a:t>nationalities</a:t>
            </a:r>
            <a:r>
              <a:rPr lang="hu-HU" sz="2100" dirty="0"/>
              <a:t> </a:t>
            </a:r>
            <a:r>
              <a:rPr lang="hu-HU" sz="2100" dirty="0" err="1"/>
              <a:t>living</a:t>
            </a:r>
            <a:r>
              <a:rPr lang="hu-HU" sz="2100" dirty="0"/>
              <a:t> </a:t>
            </a:r>
            <a:r>
              <a:rPr lang="hu-HU" sz="2100" dirty="0" err="1"/>
              <a:t>in</a:t>
            </a:r>
            <a:r>
              <a:rPr lang="hu-HU" sz="2100" dirty="0"/>
              <a:t> </a:t>
            </a:r>
            <a:r>
              <a:rPr lang="hu-HU" sz="2100" dirty="0" smtClean="0"/>
              <a:t>Hungary</a:t>
            </a:r>
          </a:p>
          <a:p>
            <a:r>
              <a:rPr lang="en-GB" sz="2100" dirty="0"/>
              <a:t>The legal status of nationality advocates</a:t>
            </a:r>
            <a:endParaRPr lang="hu-HU" sz="2100" dirty="0"/>
          </a:p>
          <a:p>
            <a:r>
              <a:rPr lang="hu-HU" sz="2100" dirty="0"/>
              <a:t>„</a:t>
            </a:r>
            <a:r>
              <a:rPr lang="hu-HU" sz="2100" dirty="0" err="1"/>
              <a:t>Nationality</a:t>
            </a:r>
            <a:r>
              <a:rPr lang="hu-HU" sz="2100" dirty="0"/>
              <a:t> </a:t>
            </a:r>
            <a:r>
              <a:rPr lang="hu-HU" sz="2100" dirty="0" err="1"/>
              <a:t>items</a:t>
            </a:r>
            <a:r>
              <a:rPr lang="hu-HU" sz="2100" dirty="0"/>
              <a:t>” </a:t>
            </a:r>
            <a:r>
              <a:rPr lang="hu-HU" sz="2100" dirty="0" err="1"/>
              <a:t>on</a:t>
            </a:r>
            <a:r>
              <a:rPr lang="hu-HU" sz="2100" dirty="0"/>
              <a:t> </a:t>
            </a:r>
            <a:r>
              <a:rPr lang="hu-HU" sz="2100" dirty="0" err="1"/>
              <a:t>the</a:t>
            </a:r>
            <a:r>
              <a:rPr lang="hu-HU" sz="2100" dirty="0"/>
              <a:t> </a:t>
            </a:r>
            <a:r>
              <a:rPr lang="hu-HU" sz="2100" dirty="0" err="1"/>
              <a:t>Parliament</a:t>
            </a:r>
            <a:r>
              <a:rPr lang="hu-HU" sz="2100" dirty="0"/>
              <a:t>’s </a:t>
            </a:r>
            <a:r>
              <a:rPr lang="hu-HU" sz="2100" dirty="0" smtClean="0"/>
              <a:t>agenda</a:t>
            </a:r>
          </a:p>
          <a:p>
            <a:r>
              <a:rPr lang="hu-HU" sz="2100" dirty="0" err="1" smtClean="0"/>
              <a:t>State</a:t>
            </a:r>
            <a:r>
              <a:rPr lang="hu-HU" sz="2100" dirty="0" smtClean="0"/>
              <a:t> </a:t>
            </a:r>
            <a:r>
              <a:rPr lang="hu-HU" sz="2100" dirty="0" err="1" smtClean="0"/>
              <a:t>support</a:t>
            </a:r>
            <a:r>
              <a:rPr lang="hu-HU" sz="2100" dirty="0" smtClean="0"/>
              <a:t> </a:t>
            </a:r>
            <a:r>
              <a:rPr lang="hu-HU" sz="2100" dirty="0" err="1" smtClean="0"/>
              <a:t>for</a:t>
            </a:r>
            <a:r>
              <a:rPr lang="hu-HU" sz="2100" dirty="0" smtClean="0"/>
              <a:t> </a:t>
            </a:r>
            <a:r>
              <a:rPr lang="hu-HU" sz="2100" dirty="0" err="1" smtClean="0"/>
              <a:t>the</a:t>
            </a:r>
            <a:r>
              <a:rPr lang="hu-HU" sz="2100" dirty="0" smtClean="0"/>
              <a:t> </a:t>
            </a:r>
            <a:r>
              <a:rPr lang="hu-HU" sz="2100" dirty="0" err="1" smtClean="0"/>
              <a:t>nationalities</a:t>
            </a:r>
            <a:endParaRPr lang="hu-HU" sz="2100" dirty="0" smtClean="0"/>
          </a:p>
          <a:p>
            <a:r>
              <a:rPr lang="hu-HU" sz="2100" dirty="0"/>
              <a:t>The </a:t>
            </a:r>
            <a:r>
              <a:rPr lang="hu-HU" sz="2100" dirty="0" err="1"/>
              <a:t>governmental</a:t>
            </a:r>
            <a:r>
              <a:rPr lang="hu-HU" sz="2100" dirty="0"/>
              <a:t> </a:t>
            </a:r>
            <a:r>
              <a:rPr lang="hu-HU" sz="2100" dirty="0" err="1"/>
              <a:t>level</a:t>
            </a:r>
            <a:r>
              <a:rPr lang="hu-HU" sz="2100" dirty="0"/>
              <a:t> of </a:t>
            </a:r>
            <a:r>
              <a:rPr lang="hu-HU" sz="2100" dirty="0" err="1"/>
              <a:t>dealing</a:t>
            </a:r>
            <a:r>
              <a:rPr lang="hu-HU" sz="2100" dirty="0"/>
              <a:t> </a:t>
            </a:r>
            <a:r>
              <a:rPr lang="hu-HU" sz="2100" dirty="0" err="1"/>
              <a:t>with</a:t>
            </a:r>
            <a:r>
              <a:rPr lang="hu-HU" sz="2100" dirty="0"/>
              <a:t> </a:t>
            </a:r>
            <a:r>
              <a:rPr lang="hu-HU" sz="2100" dirty="0" err="1"/>
              <a:t>nationality</a:t>
            </a:r>
            <a:r>
              <a:rPr lang="hu-HU" sz="2100" dirty="0"/>
              <a:t> </a:t>
            </a:r>
            <a:r>
              <a:rPr lang="hu-HU" sz="2100" dirty="0" err="1"/>
              <a:t>issues</a:t>
            </a:r>
            <a:endParaRPr lang="hu-HU" sz="2100" dirty="0"/>
          </a:p>
          <a:p>
            <a:endParaRPr lang="hu-HU" sz="2100" dirty="0"/>
          </a:p>
          <a:p>
            <a:endParaRPr lang="hu-HU" sz="2400" b="1" dirty="0"/>
          </a:p>
          <a:p>
            <a:endParaRPr lang="hu-HU" sz="2200" b="1" dirty="0" smtClean="0"/>
          </a:p>
          <a:p>
            <a:endParaRPr lang="hu-HU" b="1" dirty="0"/>
          </a:p>
          <a:p>
            <a:endParaRPr lang="hu-HU" dirty="0"/>
          </a:p>
        </p:txBody>
      </p:sp>
    </p:spTree>
    <p:extLst>
      <p:ext uri="{BB962C8B-B14F-4D97-AF65-F5344CB8AC3E}">
        <p14:creationId xmlns:p14="http://schemas.microsoft.com/office/powerpoint/2010/main" val="9990112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67544" y="1124744"/>
            <a:ext cx="8229600" cy="5001419"/>
          </a:xfrm>
        </p:spPr>
        <p:txBody>
          <a:bodyPr>
            <a:normAutofit/>
          </a:bodyPr>
          <a:lstStyle/>
          <a:p>
            <a:pPr marL="0" indent="0" algn="ctr">
              <a:buNone/>
            </a:pPr>
            <a:r>
              <a:rPr lang="hu-HU" sz="2400" b="1" dirty="0" err="1"/>
              <a:t>Prohibition</a:t>
            </a:r>
            <a:r>
              <a:rPr lang="hu-HU" sz="2400" b="1" dirty="0"/>
              <a:t> of </a:t>
            </a:r>
            <a:r>
              <a:rPr lang="hu-HU" sz="2400" b="1" dirty="0" err="1"/>
              <a:t>assimilation</a:t>
            </a:r>
            <a:endParaRPr lang="hu-HU" sz="2400" b="1" dirty="0"/>
          </a:p>
          <a:p>
            <a:pPr marL="0" indent="0">
              <a:buNone/>
            </a:pPr>
            <a:endParaRPr lang="hu-HU" sz="2400" dirty="0" smtClean="0"/>
          </a:p>
          <a:p>
            <a:pPr marL="0" indent="0" algn="just">
              <a:buNone/>
            </a:pPr>
            <a:r>
              <a:rPr lang="en-GB" sz="2400" dirty="0"/>
              <a:t>Hungary shall take firm action in its </a:t>
            </a:r>
            <a:r>
              <a:rPr lang="en-GB" sz="2400" b="1" dirty="0"/>
              <a:t>international relations </a:t>
            </a:r>
            <a:r>
              <a:rPr lang="en-GB" sz="2400" dirty="0"/>
              <a:t>against all political endeavours that may lead to the consequences listed </a:t>
            </a:r>
            <a:r>
              <a:rPr lang="hu-HU" sz="2400" dirty="0" err="1" smtClean="0"/>
              <a:t>on</a:t>
            </a:r>
            <a:r>
              <a:rPr lang="hu-HU" sz="2400" dirty="0" smtClean="0"/>
              <a:t> </a:t>
            </a:r>
            <a:r>
              <a:rPr lang="hu-HU" sz="2400" dirty="0" err="1" smtClean="0"/>
              <a:t>the</a:t>
            </a:r>
            <a:r>
              <a:rPr lang="hu-HU" sz="2400" dirty="0" smtClean="0"/>
              <a:t> </a:t>
            </a:r>
            <a:r>
              <a:rPr lang="hu-HU" sz="2400" dirty="0" err="1" smtClean="0"/>
              <a:t>previous</a:t>
            </a:r>
            <a:r>
              <a:rPr lang="hu-HU" sz="2400" dirty="0" smtClean="0"/>
              <a:t> </a:t>
            </a:r>
            <a:r>
              <a:rPr lang="hu-HU" sz="2400" dirty="0" err="1" smtClean="0"/>
              <a:t>slide</a:t>
            </a:r>
            <a:r>
              <a:rPr lang="en-GB" sz="2400" dirty="0" smtClean="0"/>
              <a:t>.</a:t>
            </a:r>
            <a:endParaRPr lang="hu-HU" sz="2400" dirty="0" smtClean="0"/>
          </a:p>
          <a:p>
            <a:pPr marL="0" indent="0" algn="just">
              <a:buNone/>
            </a:pPr>
            <a:endParaRPr lang="hu-HU" sz="2400" dirty="0"/>
          </a:p>
          <a:p>
            <a:pPr marL="0" indent="0" algn="just">
              <a:buNone/>
            </a:pPr>
            <a:r>
              <a:rPr lang="en-GB" sz="2400" dirty="0"/>
              <a:t>Hungary shall also attempt to provide protection against such policies by relying on the means afforded by </a:t>
            </a:r>
            <a:r>
              <a:rPr lang="en-GB" sz="2400" b="1" dirty="0"/>
              <a:t>international law </a:t>
            </a:r>
            <a:r>
              <a:rPr lang="en-GB" sz="2400" dirty="0"/>
              <a:t>and by virtue of </a:t>
            </a:r>
            <a:r>
              <a:rPr lang="en-GB" sz="2400" b="1" dirty="0"/>
              <a:t>international conventions</a:t>
            </a:r>
            <a:r>
              <a:rPr lang="en-GB" sz="2400" dirty="0"/>
              <a:t>.</a:t>
            </a:r>
            <a:endParaRPr lang="hu-HU" sz="2400" dirty="0"/>
          </a:p>
          <a:p>
            <a:pPr marL="0" indent="0">
              <a:buNone/>
            </a:pPr>
            <a:endParaRPr lang="hu-HU" dirty="0"/>
          </a:p>
        </p:txBody>
      </p:sp>
      <p:sp>
        <p:nvSpPr>
          <p:cNvPr id="4" name="Cím 1"/>
          <p:cNvSpPr>
            <a:spLocks noGrp="1"/>
          </p:cNvSpPr>
          <p:nvPr>
            <p:ph type="title"/>
          </p:nvPr>
        </p:nvSpPr>
        <p:spPr>
          <a:xfrm>
            <a:off x="457200" y="274638"/>
            <a:ext cx="8229600" cy="418058"/>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15747108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764704"/>
            <a:ext cx="8229600" cy="5832648"/>
          </a:xfrm>
        </p:spPr>
        <p:txBody>
          <a:bodyPr>
            <a:normAutofit fontScale="62500" lnSpcReduction="20000"/>
          </a:bodyPr>
          <a:lstStyle/>
          <a:p>
            <a:pPr marL="0" indent="0" algn="ctr">
              <a:buNone/>
            </a:pPr>
            <a:r>
              <a:rPr lang="hu-HU" b="1" dirty="0" err="1" smtClean="0"/>
              <a:t>Contact</a:t>
            </a:r>
            <a:r>
              <a:rPr lang="hu-HU" b="1" dirty="0" smtClean="0"/>
              <a:t> </a:t>
            </a:r>
            <a:r>
              <a:rPr lang="hu-HU" b="1" dirty="0" err="1" smtClean="0"/>
              <a:t>with</a:t>
            </a:r>
            <a:r>
              <a:rPr lang="hu-HU" b="1" dirty="0" smtClean="0"/>
              <a:t> </a:t>
            </a:r>
            <a:r>
              <a:rPr lang="hu-HU" b="1" dirty="0" err="1" smtClean="0"/>
              <a:t>mother</a:t>
            </a:r>
            <a:r>
              <a:rPr lang="hu-HU" b="1" dirty="0" smtClean="0"/>
              <a:t> </a:t>
            </a:r>
            <a:r>
              <a:rPr lang="hu-HU" b="1" dirty="0" err="1" smtClean="0"/>
              <a:t>nations</a:t>
            </a:r>
            <a:endParaRPr lang="hu-HU" b="1" dirty="0" smtClean="0"/>
          </a:p>
          <a:p>
            <a:pPr marL="0" indent="0" algn="ctr">
              <a:buNone/>
            </a:pPr>
            <a:endParaRPr lang="hu-HU" b="1" dirty="0" smtClean="0"/>
          </a:p>
          <a:p>
            <a:pPr marL="0" indent="0" algn="just" hangingPunct="0">
              <a:buNone/>
            </a:pPr>
            <a:r>
              <a:rPr lang="en-GB" dirty="0"/>
              <a:t>ANR guarantees the right of the nationalities to keep contacts with their mother </a:t>
            </a:r>
            <a:r>
              <a:rPr lang="en-GB" dirty="0" smtClean="0"/>
              <a:t>nations</a:t>
            </a:r>
            <a:r>
              <a:rPr lang="hu-HU" dirty="0" smtClean="0"/>
              <a:t>.</a:t>
            </a:r>
            <a:endParaRPr lang="hu-HU" dirty="0"/>
          </a:p>
          <a:p>
            <a:pPr marL="0" indent="0" algn="just" hangingPunct="0">
              <a:buNone/>
            </a:pPr>
            <a:r>
              <a:rPr lang="en-GB" dirty="0"/>
              <a:t> </a:t>
            </a:r>
            <a:endParaRPr lang="hu-HU" dirty="0"/>
          </a:p>
          <a:p>
            <a:pPr marL="0" indent="0" algn="just" hangingPunct="0">
              <a:buNone/>
            </a:pPr>
            <a:r>
              <a:rPr lang="en-GB" dirty="0"/>
              <a:t>Every nationality community and every individual belonging to a nationality has the right </a:t>
            </a:r>
            <a:endParaRPr lang="hu-HU" dirty="0"/>
          </a:p>
          <a:p>
            <a:pPr marL="0" indent="0" algn="just" hangingPunct="0">
              <a:buNone/>
            </a:pPr>
            <a:r>
              <a:rPr lang="en-GB" dirty="0"/>
              <a:t>a) to prosperity in their land of birth and to the freedom and protection of their own culture and traditions and those of the birth place or place of residence of their parents and ancestors; </a:t>
            </a:r>
            <a:endParaRPr lang="hu-HU" dirty="0"/>
          </a:p>
          <a:p>
            <a:pPr marL="0" indent="0" algn="just" hangingPunct="0">
              <a:buNone/>
            </a:pPr>
            <a:r>
              <a:rPr lang="en-GB" dirty="0"/>
              <a:t>b) to the maintenance of </a:t>
            </a:r>
            <a:r>
              <a:rPr lang="en-GB" b="1" dirty="0"/>
              <a:t>undisturbed contact with their home country</a:t>
            </a:r>
            <a:r>
              <a:rPr lang="en-GB" dirty="0"/>
              <a:t>. </a:t>
            </a:r>
            <a:endParaRPr lang="hu-HU" dirty="0"/>
          </a:p>
          <a:p>
            <a:pPr marL="0" indent="0" algn="just" hangingPunct="0">
              <a:buNone/>
            </a:pPr>
            <a:r>
              <a:rPr lang="en-GB" dirty="0"/>
              <a:t> </a:t>
            </a:r>
            <a:endParaRPr lang="hu-HU" dirty="0"/>
          </a:p>
          <a:p>
            <a:pPr marL="0" indent="0" algn="just" hangingPunct="0">
              <a:buNone/>
            </a:pPr>
            <a:r>
              <a:rPr lang="en-GB" dirty="0"/>
              <a:t>Individuals belonging to a nationality have the right to maintain contact both with the state and communal institutions of the home country and language nations and with nationalities living in other countries.</a:t>
            </a:r>
            <a:endParaRPr lang="hu-HU" dirty="0"/>
          </a:p>
          <a:p>
            <a:pPr marL="0" indent="0" algn="just" hangingPunct="0">
              <a:buNone/>
            </a:pPr>
            <a:r>
              <a:rPr lang="en-GB" dirty="0"/>
              <a:t> </a:t>
            </a:r>
            <a:endParaRPr lang="hu-HU" dirty="0"/>
          </a:p>
          <a:p>
            <a:pPr marL="0" indent="0" algn="just" hangingPunct="0">
              <a:buNone/>
            </a:pPr>
            <a:r>
              <a:rPr lang="en-GB" dirty="0"/>
              <a:t>Accordingly this right is formed </a:t>
            </a:r>
            <a:r>
              <a:rPr lang="en-GB" b="1" dirty="0"/>
              <a:t>both as an individual and a </a:t>
            </a:r>
            <a:r>
              <a:rPr lang="en-GB" b="1" dirty="0" smtClean="0"/>
              <a:t>co</a:t>
            </a:r>
            <a:r>
              <a:rPr lang="hu-HU" b="1" dirty="0" err="1" smtClean="0"/>
              <a:t>llective</a:t>
            </a:r>
            <a:r>
              <a:rPr lang="en-GB" b="1" dirty="0" smtClean="0"/>
              <a:t> </a:t>
            </a:r>
            <a:r>
              <a:rPr lang="en-GB" b="1" dirty="0"/>
              <a:t>right</a:t>
            </a:r>
            <a:r>
              <a:rPr lang="en-GB" dirty="0"/>
              <a:t>. It is important to note that Hungary has concluded </a:t>
            </a:r>
            <a:r>
              <a:rPr lang="en-GB" b="1" dirty="0"/>
              <a:t>bilateral agreements </a:t>
            </a:r>
            <a:r>
              <a:rPr lang="en-GB" dirty="0"/>
              <a:t>with all neighbouring countries that mutually guarantee the right to maintain contacts between the nationality communities and their mother countries.</a:t>
            </a:r>
            <a:endParaRPr lang="hu-HU" dirty="0"/>
          </a:p>
          <a:p>
            <a:pPr marL="0" indent="0" algn="just">
              <a:buNone/>
            </a:pPr>
            <a:endParaRPr lang="hu-HU" dirty="0"/>
          </a:p>
        </p:txBody>
      </p:sp>
      <p:sp>
        <p:nvSpPr>
          <p:cNvPr id="4" name="Cím 1"/>
          <p:cNvSpPr>
            <a:spLocks noGrp="1"/>
          </p:cNvSpPr>
          <p:nvPr>
            <p:ph type="title"/>
          </p:nvPr>
        </p:nvSpPr>
        <p:spPr>
          <a:xfrm>
            <a:off x="457200" y="274638"/>
            <a:ext cx="8229600" cy="346050"/>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14527919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611560" y="1124744"/>
            <a:ext cx="7992888" cy="5001419"/>
          </a:xfrm>
        </p:spPr>
        <p:txBody>
          <a:bodyPr>
            <a:normAutofit/>
          </a:bodyPr>
          <a:lstStyle/>
          <a:p>
            <a:pPr marL="0" indent="0" algn="ctr">
              <a:buNone/>
            </a:pPr>
            <a:r>
              <a:rPr lang="hu-HU" sz="2200" b="1" dirty="0" err="1"/>
              <a:t>Linguistic</a:t>
            </a:r>
            <a:r>
              <a:rPr lang="hu-HU" sz="2200" b="1" dirty="0"/>
              <a:t> </a:t>
            </a:r>
            <a:r>
              <a:rPr lang="hu-HU" sz="2200" b="1" dirty="0" err="1"/>
              <a:t>rights</a:t>
            </a:r>
            <a:r>
              <a:rPr lang="hu-HU" sz="2200" b="1" dirty="0"/>
              <a:t> – </a:t>
            </a:r>
            <a:r>
              <a:rPr lang="hu-HU" sz="2200" b="1" dirty="0" err="1"/>
              <a:t>use</a:t>
            </a:r>
            <a:r>
              <a:rPr lang="hu-HU" sz="2200" b="1" dirty="0"/>
              <a:t> of </a:t>
            </a:r>
            <a:r>
              <a:rPr lang="hu-HU" sz="2200" b="1" dirty="0" err="1"/>
              <a:t>mother</a:t>
            </a:r>
            <a:r>
              <a:rPr lang="hu-HU" sz="2200" b="1" dirty="0"/>
              <a:t> </a:t>
            </a:r>
            <a:r>
              <a:rPr lang="hu-HU" sz="2200" b="1" dirty="0" err="1" smtClean="0"/>
              <a:t>tongue</a:t>
            </a:r>
            <a:endParaRPr lang="hu-HU" sz="2200" b="1" dirty="0" smtClean="0"/>
          </a:p>
          <a:p>
            <a:pPr marL="0" indent="0" algn="ctr">
              <a:buNone/>
            </a:pPr>
            <a:endParaRPr lang="hu-HU" sz="2200" b="1" dirty="0"/>
          </a:p>
          <a:p>
            <a:pPr marL="0" indent="0" algn="just" hangingPunct="0">
              <a:buNone/>
            </a:pPr>
            <a:r>
              <a:rPr lang="en-GB" sz="2200" dirty="0"/>
              <a:t>The </a:t>
            </a:r>
            <a:r>
              <a:rPr lang="en-GB" sz="2200" b="1" dirty="0"/>
              <a:t>right to use one’s mother tongue</a:t>
            </a:r>
            <a:r>
              <a:rPr lang="en-GB" sz="2200" dirty="0"/>
              <a:t> enshrined in the Fundamental Law may be enjoyed by members of nationality </a:t>
            </a:r>
            <a:r>
              <a:rPr lang="en-GB" sz="2200" b="1" dirty="0"/>
              <a:t>communities both in their private life and in their contacts with the public authorities</a:t>
            </a:r>
            <a:r>
              <a:rPr lang="en-GB" sz="2200" dirty="0"/>
              <a:t>. </a:t>
            </a:r>
            <a:endParaRPr lang="hu-HU" sz="2200" dirty="0" smtClean="0"/>
          </a:p>
          <a:p>
            <a:pPr marL="0" indent="0" algn="just" hangingPunct="0">
              <a:buNone/>
            </a:pPr>
            <a:endParaRPr lang="hu-HU" sz="2200" dirty="0"/>
          </a:p>
          <a:p>
            <a:pPr marL="0" indent="0" algn="just">
              <a:buNone/>
            </a:pPr>
            <a:r>
              <a:rPr lang="en-GB" sz="2200" dirty="0"/>
              <a:t>Although one’s </a:t>
            </a:r>
            <a:r>
              <a:rPr lang="en-GB" sz="2200" b="1" dirty="0"/>
              <a:t>private life </a:t>
            </a:r>
            <a:r>
              <a:rPr lang="en-GB" sz="2200" dirty="0"/>
              <a:t>usually lies beyond the scope of legal regulation, Section 15 of ARN contains explicit provisions on honouring the nationality traditions relating to the family, fostering family relations and conducting family celebrations in the nationalities’ mother tongues, as well as on the right to conduct church ceremonies related thereto in their mother tongue.</a:t>
            </a:r>
            <a:endParaRPr lang="hu-HU" sz="2200" dirty="0"/>
          </a:p>
        </p:txBody>
      </p:sp>
      <p:sp>
        <p:nvSpPr>
          <p:cNvPr id="4" name="Cím 1"/>
          <p:cNvSpPr>
            <a:spLocks noGrp="1"/>
          </p:cNvSpPr>
          <p:nvPr>
            <p:ph type="title"/>
          </p:nvPr>
        </p:nvSpPr>
        <p:spPr>
          <a:xfrm>
            <a:off x="457200" y="274638"/>
            <a:ext cx="8229600" cy="346050"/>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38217777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980728"/>
            <a:ext cx="8229600" cy="5544616"/>
          </a:xfrm>
        </p:spPr>
        <p:txBody>
          <a:bodyPr>
            <a:normAutofit fontScale="70000" lnSpcReduction="20000"/>
          </a:bodyPr>
          <a:lstStyle/>
          <a:p>
            <a:pPr marL="0" indent="0" algn="ctr">
              <a:buNone/>
            </a:pPr>
            <a:r>
              <a:rPr lang="hu-HU" b="1" dirty="0" err="1"/>
              <a:t>Linguistic</a:t>
            </a:r>
            <a:r>
              <a:rPr lang="hu-HU" b="1" dirty="0"/>
              <a:t> </a:t>
            </a:r>
            <a:r>
              <a:rPr lang="hu-HU" b="1" dirty="0" err="1"/>
              <a:t>rights</a:t>
            </a:r>
            <a:r>
              <a:rPr lang="hu-HU" b="1" dirty="0"/>
              <a:t> – </a:t>
            </a:r>
            <a:r>
              <a:rPr lang="hu-HU" b="1" dirty="0" err="1"/>
              <a:t>use</a:t>
            </a:r>
            <a:r>
              <a:rPr lang="hu-HU" b="1" dirty="0"/>
              <a:t> of </a:t>
            </a:r>
            <a:r>
              <a:rPr lang="hu-HU" b="1" dirty="0" err="1"/>
              <a:t>mother</a:t>
            </a:r>
            <a:r>
              <a:rPr lang="hu-HU" b="1" dirty="0"/>
              <a:t> </a:t>
            </a:r>
            <a:r>
              <a:rPr lang="hu-HU" b="1" dirty="0" err="1" smtClean="0"/>
              <a:t>tongue</a:t>
            </a:r>
            <a:endParaRPr lang="hu-HU" b="1" dirty="0" smtClean="0"/>
          </a:p>
          <a:p>
            <a:pPr marL="0" indent="0" algn="ctr">
              <a:buNone/>
            </a:pPr>
            <a:endParaRPr lang="hu-HU" b="1" dirty="0"/>
          </a:p>
          <a:p>
            <a:pPr marL="0" indent="0" algn="just">
              <a:buNone/>
            </a:pPr>
            <a:r>
              <a:rPr lang="en-GB" dirty="0"/>
              <a:t>With regard to maintaining </a:t>
            </a:r>
            <a:r>
              <a:rPr lang="en-GB" b="1" dirty="0"/>
              <a:t>contacts with the public authority</a:t>
            </a:r>
            <a:r>
              <a:rPr lang="en-GB" dirty="0"/>
              <a:t>, according to Section 5 of ARN, the use of the mother tongue in </a:t>
            </a:r>
            <a:r>
              <a:rPr lang="en-GB" b="1" dirty="0"/>
              <a:t>civil and criminal proceedings </a:t>
            </a:r>
            <a:r>
              <a:rPr lang="en-GB" dirty="0"/>
              <a:t>as well as in </a:t>
            </a:r>
            <a:r>
              <a:rPr lang="en-GB" b="1" dirty="0"/>
              <a:t>public administration </a:t>
            </a:r>
            <a:r>
              <a:rPr lang="en-GB" dirty="0"/>
              <a:t>proceedings is ensured by the relevant procedural laws. </a:t>
            </a:r>
            <a:endParaRPr lang="hu-HU" dirty="0" smtClean="0"/>
          </a:p>
          <a:p>
            <a:pPr marL="0" indent="0" algn="just">
              <a:buNone/>
            </a:pPr>
            <a:endParaRPr lang="hu-HU" dirty="0"/>
          </a:p>
          <a:p>
            <a:pPr marL="0" indent="0" algn="just">
              <a:buNone/>
            </a:pPr>
            <a:r>
              <a:rPr lang="en-GB" dirty="0" smtClean="0"/>
              <a:t>Thus</a:t>
            </a:r>
            <a:r>
              <a:rPr lang="en-GB" dirty="0"/>
              <a:t>, in the </a:t>
            </a:r>
            <a:r>
              <a:rPr lang="en-GB" b="1" dirty="0"/>
              <a:t>court proceedings </a:t>
            </a:r>
            <a:r>
              <a:rPr lang="en-GB" dirty="0"/>
              <a:t>the use of one’s mother tongue is granted in Section 6 (2) of the Act III of 1952 on the Civil Procedure and in Section 9 (2) of the Act XIX of 1998 on Criminal Proceedings. The use of one’s mother tongue in public administration proceedings is guaranteed in Section 9 of the Act CXL of 2004 on the General Rules of Public Administration Procedure. </a:t>
            </a:r>
            <a:endParaRPr lang="hu-HU" dirty="0" smtClean="0"/>
          </a:p>
          <a:p>
            <a:pPr marL="0" indent="0" algn="just">
              <a:buNone/>
            </a:pPr>
            <a:endParaRPr lang="hu-HU" dirty="0" smtClean="0"/>
          </a:p>
          <a:p>
            <a:pPr marL="0" indent="0" algn="just">
              <a:buNone/>
            </a:pPr>
            <a:r>
              <a:rPr lang="en-GB" b="1" dirty="0" smtClean="0"/>
              <a:t>Members </a:t>
            </a:r>
            <a:r>
              <a:rPr lang="en-GB" b="1" dirty="0"/>
              <a:t>of Parliament </a:t>
            </a:r>
            <a:r>
              <a:rPr lang="en-GB" dirty="0"/>
              <a:t>who belong to a nationality community and </a:t>
            </a:r>
            <a:r>
              <a:rPr lang="en-GB" b="1" dirty="0"/>
              <a:t>Nationality Advocates </a:t>
            </a:r>
            <a:r>
              <a:rPr lang="en-GB" dirty="0" smtClean="0"/>
              <a:t>(</a:t>
            </a:r>
            <a:r>
              <a:rPr lang="hu-HU" dirty="0" smtClean="0"/>
              <a:t>I</a:t>
            </a:r>
            <a:r>
              <a:rPr lang="en-GB" dirty="0" smtClean="0"/>
              <a:t> </a:t>
            </a:r>
            <a:r>
              <a:rPr lang="en-GB" dirty="0"/>
              <a:t>shall give details of this institution later on) may use their mother tongue </a:t>
            </a:r>
            <a:r>
              <a:rPr lang="en-GB" b="1" dirty="0"/>
              <a:t>in the Parliament and in local governments</a:t>
            </a:r>
            <a:r>
              <a:rPr lang="en-GB" dirty="0"/>
              <a:t>.</a:t>
            </a:r>
            <a:endParaRPr lang="hu-HU" dirty="0"/>
          </a:p>
        </p:txBody>
      </p:sp>
      <p:sp>
        <p:nvSpPr>
          <p:cNvPr id="4" name="Cím 1"/>
          <p:cNvSpPr>
            <a:spLocks noGrp="1"/>
          </p:cNvSpPr>
          <p:nvPr>
            <p:ph type="title"/>
          </p:nvPr>
        </p:nvSpPr>
        <p:spPr>
          <a:xfrm>
            <a:off x="457200" y="274638"/>
            <a:ext cx="8229600" cy="346050"/>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18765590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908720"/>
            <a:ext cx="8229600" cy="5544616"/>
          </a:xfrm>
        </p:spPr>
        <p:txBody>
          <a:bodyPr>
            <a:normAutofit fontScale="70000" lnSpcReduction="20000"/>
          </a:bodyPr>
          <a:lstStyle/>
          <a:p>
            <a:pPr marL="0" indent="0" algn="ctr">
              <a:buNone/>
            </a:pPr>
            <a:r>
              <a:rPr lang="hu-HU" b="1" dirty="0" err="1"/>
              <a:t>Linguistic</a:t>
            </a:r>
            <a:r>
              <a:rPr lang="hu-HU" b="1" dirty="0"/>
              <a:t> </a:t>
            </a:r>
            <a:r>
              <a:rPr lang="hu-HU" b="1" dirty="0" err="1"/>
              <a:t>rights</a:t>
            </a:r>
            <a:r>
              <a:rPr lang="hu-HU" b="1" dirty="0"/>
              <a:t> – </a:t>
            </a:r>
            <a:r>
              <a:rPr lang="hu-HU" b="1" dirty="0" err="1"/>
              <a:t>use</a:t>
            </a:r>
            <a:r>
              <a:rPr lang="hu-HU" b="1" dirty="0"/>
              <a:t> of </a:t>
            </a:r>
            <a:r>
              <a:rPr lang="hu-HU" b="1" dirty="0" err="1"/>
              <a:t>mother</a:t>
            </a:r>
            <a:r>
              <a:rPr lang="hu-HU" b="1" dirty="0"/>
              <a:t> </a:t>
            </a:r>
            <a:r>
              <a:rPr lang="hu-HU" b="1" dirty="0" err="1"/>
              <a:t>tongue</a:t>
            </a:r>
            <a:endParaRPr lang="hu-HU" b="1" dirty="0"/>
          </a:p>
          <a:p>
            <a:pPr marL="0" indent="0" algn="ctr">
              <a:buNone/>
            </a:pPr>
            <a:endParaRPr lang="hu-HU" b="1" dirty="0"/>
          </a:p>
          <a:p>
            <a:pPr marL="0" indent="0" algn="just" hangingPunct="0">
              <a:buNone/>
            </a:pPr>
            <a:r>
              <a:rPr lang="en-GB" dirty="0" smtClean="0"/>
              <a:t>The </a:t>
            </a:r>
            <a:r>
              <a:rPr lang="en-GB" dirty="0"/>
              <a:t>right to use </a:t>
            </a:r>
            <a:r>
              <a:rPr lang="en-GB" b="1" dirty="0"/>
              <a:t>names in their own language </a:t>
            </a:r>
            <a:r>
              <a:rPr lang="en-GB" dirty="0"/>
              <a:t>– as a right granted in the Fundamental Law – is </a:t>
            </a:r>
            <a:r>
              <a:rPr lang="en-GB" b="1" dirty="0"/>
              <a:t>both an individual and a community right</a:t>
            </a:r>
            <a:r>
              <a:rPr lang="en-GB" dirty="0"/>
              <a:t>, detailed in ARN. </a:t>
            </a:r>
            <a:endParaRPr lang="hu-HU" dirty="0"/>
          </a:p>
          <a:p>
            <a:pPr marL="0" indent="0" algn="just">
              <a:buNone/>
            </a:pPr>
            <a:r>
              <a:rPr lang="hu-HU" i="1" dirty="0" smtClean="0"/>
              <a:t>[</a:t>
            </a:r>
            <a:r>
              <a:rPr lang="hu-HU" i="1" dirty="0" err="1" smtClean="0"/>
              <a:t>Already</a:t>
            </a:r>
            <a:r>
              <a:rPr lang="hu-HU" i="1" dirty="0" smtClean="0"/>
              <a:t> </a:t>
            </a:r>
            <a:r>
              <a:rPr lang="hu-HU" i="1" dirty="0" err="1" smtClean="0"/>
              <a:t>mentioned</a:t>
            </a:r>
            <a:r>
              <a:rPr lang="hu-HU" i="1" dirty="0" smtClean="0"/>
              <a:t> </a:t>
            </a:r>
            <a:r>
              <a:rPr lang="hu-HU" i="1" dirty="0" err="1" smtClean="0"/>
              <a:t>on</a:t>
            </a:r>
            <a:r>
              <a:rPr lang="hu-HU" i="1" dirty="0" smtClean="0"/>
              <a:t> </a:t>
            </a:r>
            <a:r>
              <a:rPr lang="hu-HU" i="1" dirty="0" err="1" smtClean="0"/>
              <a:t>previous</a:t>
            </a:r>
            <a:r>
              <a:rPr lang="hu-HU" i="1" dirty="0" smtClean="0"/>
              <a:t> </a:t>
            </a:r>
            <a:r>
              <a:rPr lang="hu-HU" i="1" dirty="0" err="1" smtClean="0"/>
              <a:t>slides</a:t>
            </a:r>
            <a:r>
              <a:rPr lang="hu-HU" i="1" dirty="0" smtClean="0"/>
              <a:t>: </a:t>
            </a:r>
            <a:r>
              <a:rPr lang="en-GB" i="1" dirty="0" smtClean="0"/>
              <a:t>right </a:t>
            </a:r>
            <a:r>
              <a:rPr lang="en-GB" i="1" dirty="0"/>
              <a:t>to use their surnames and first names in their mother </a:t>
            </a:r>
            <a:r>
              <a:rPr lang="en-GB" i="1" dirty="0" smtClean="0"/>
              <a:t>tongue</a:t>
            </a:r>
            <a:r>
              <a:rPr lang="hu-HU" i="1" dirty="0" smtClean="0"/>
              <a:t> / </a:t>
            </a:r>
            <a:r>
              <a:rPr lang="en-GB" i="1" dirty="0" smtClean="0"/>
              <a:t>right </a:t>
            </a:r>
            <a:r>
              <a:rPr lang="en-GB" i="1" dirty="0"/>
              <a:t>to select their own and their children’s first </a:t>
            </a:r>
            <a:r>
              <a:rPr lang="en-GB" i="1" dirty="0" smtClean="0"/>
              <a:t>names</a:t>
            </a:r>
            <a:r>
              <a:rPr lang="hu-HU" i="1" dirty="0" smtClean="0"/>
              <a:t> / </a:t>
            </a:r>
            <a:r>
              <a:rPr lang="en-GB" i="1" dirty="0" smtClean="0"/>
              <a:t>transcription</a:t>
            </a:r>
            <a:r>
              <a:rPr lang="hu-HU" i="1" dirty="0" smtClean="0"/>
              <a:t>]</a:t>
            </a:r>
          </a:p>
          <a:p>
            <a:pPr marL="0" indent="0" algn="just">
              <a:buNone/>
            </a:pPr>
            <a:endParaRPr lang="hu-HU" dirty="0"/>
          </a:p>
          <a:p>
            <a:pPr marL="0" indent="0" algn="just" hangingPunct="0">
              <a:buNone/>
            </a:pPr>
            <a:r>
              <a:rPr lang="en-GB" dirty="0"/>
              <a:t>On request, the </a:t>
            </a:r>
            <a:r>
              <a:rPr lang="en-GB" b="1" dirty="0"/>
              <a:t>identity card </a:t>
            </a:r>
            <a:r>
              <a:rPr lang="en-GB" dirty="0"/>
              <a:t>shall also state the name of the individual belonging to a nationality in the language of his nationality, as recorded in the </a:t>
            </a:r>
            <a:r>
              <a:rPr lang="en-GB" b="1" dirty="0"/>
              <a:t>birth certificate</a:t>
            </a:r>
            <a:r>
              <a:rPr lang="en-GB" dirty="0"/>
              <a:t>. A legal rule may also permit the use of the name of the individual belonging to a nationality in the language of his nationality, as recorded in the birth certificate, in other official documents</a:t>
            </a:r>
            <a:r>
              <a:rPr lang="en-GB" dirty="0" smtClean="0"/>
              <a:t>.</a:t>
            </a:r>
            <a:endParaRPr lang="hu-HU" dirty="0" smtClean="0"/>
          </a:p>
          <a:p>
            <a:pPr marL="0" indent="0" algn="just" hangingPunct="0">
              <a:buNone/>
            </a:pPr>
            <a:endParaRPr lang="hu-HU" dirty="0"/>
          </a:p>
          <a:p>
            <a:pPr marL="0" indent="0" algn="just">
              <a:buNone/>
            </a:pPr>
            <a:r>
              <a:rPr lang="en-GB" dirty="0"/>
              <a:t>The detailed procedural rules on individually using nationality names can be found in Act I of 2010 on Registration Procedure.</a:t>
            </a:r>
            <a:endParaRPr lang="hu-HU" dirty="0"/>
          </a:p>
        </p:txBody>
      </p:sp>
      <p:sp>
        <p:nvSpPr>
          <p:cNvPr id="4" name="Cím 1"/>
          <p:cNvSpPr>
            <a:spLocks noGrp="1"/>
          </p:cNvSpPr>
          <p:nvPr>
            <p:ph type="title"/>
          </p:nvPr>
        </p:nvSpPr>
        <p:spPr>
          <a:xfrm>
            <a:off x="457200" y="274638"/>
            <a:ext cx="8229600" cy="274042"/>
          </a:xfrm>
        </p:spPr>
        <p:txBody>
          <a:bodyPr>
            <a:normAutofit fontScale="90000"/>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20640425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908720"/>
            <a:ext cx="8229600" cy="5616624"/>
          </a:xfrm>
        </p:spPr>
        <p:txBody>
          <a:bodyPr>
            <a:normAutofit/>
          </a:bodyPr>
          <a:lstStyle/>
          <a:p>
            <a:pPr marL="0" indent="0" algn="ctr">
              <a:buNone/>
            </a:pPr>
            <a:r>
              <a:rPr lang="hu-HU" sz="2200" b="1" dirty="0" err="1"/>
              <a:t>Linguistic</a:t>
            </a:r>
            <a:r>
              <a:rPr lang="hu-HU" sz="2200" b="1" dirty="0"/>
              <a:t> </a:t>
            </a:r>
            <a:r>
              <a:rPr lang="hu-HU" sz="2200" b="1" dirty="0" err="1"/>
              <a:t>rights</a:t>
            </a:r>
            <a:r>
              <a:rPr lang="hu-HU" sz="2200" b="1" dirty="0"/>
              <a:t> – </a:t>
            </a:r>
            <a:r>
              <a:rPr lang="hu-HU" sz="2200" b="1" dirty="0" err="1"/>
              <a:t>use</a:t>
            </a:r>
            <a:r>
              <a:rPr lang="hu-HU" sz="2200" b="1" dirty="0"/>
              <a:t> of </a:t>
            </a:r>
            <a:r>
              <a:rPr lang="hu-HU" sz="2200" b="1" dirty="0" err="1"/>
              <a:t>mother</a:t>
            </a:r>
            <a:r>
              <a:rPr lang="hu-HU" sz="2200" b="1" dirty="0"/>
              <a:t> </a:t>
            </a:r>
            <a:r>
              <a:rPr lang="hu-HU" sz="2200" b="1" dirty="0" err="1" smtClean="0"/>
              <a:t>tongue</a:t>
            </a:r>
            <a:endParaRPr lang="hu-HU" sz="2200" b="1" dirty="0" smtClean="0"/>
          </a:p>
          <a:p>
            <a:pPr marL="0" indent="0">
              <a:buNone/>
            </a:pPr>
            <a:endParaRPr lang="hu-HU" sz="2200" b="1" dirty="0" smtClean="0"/>
          </a:p>
          <a:p>
            <a:pPr marL="0" indent="0" algn="just" hangingPunct="0">
              <a:buNone/>
            </a:pPr>
            <a:r>
              <a:rPr lang="en-GB" sz="2200" dirty="0"/>
              <a:t>Section 18 of ARN provides that, as </a:t>
            </a:r>
            <a:r>
              <a:rPr lang="en-GB" sz="2200" b="1" dirty="0"/>
              <a:t>collective right</a:t>
            </a:r>
            <a:r>
              <a:rPr lang="en-GB" sz="2200" dirty="0"/>
              <a:t>, in exercising their rights attached to the </a:t>
            </a:r>
            <a:r>
              <a:rPr lang="en-GB" sz="2200" b="1" dirty="0"/>
              <a:t>use of communal names</a:t>
            </a:r>
            <a:r>
              <a:rPr lang="en-GB" sz="2200" dirty="0"/>
              <a:t>, nationalities have the right to use historically established locality names, street names and other geographical designations intended for the community.</a:t>
            </a:r>
            <a:endParaRPr lang="hu-HU" sz="2200" dirty="0"/>
          </a:p>
          <a:p>
            <a:pPr marL="0" indent="0" algn="just" hangingPunct="0">
              <a:buNone/>
            </a:pPr>
            <a:r>
              <a:rPr lang="hu-HU" sz="2200" dirty="0"/>
              <a:t> </a:t>
            </a:r>
          </a:p>
          <a:p>
            <a:pPr marL="0" indent="0" algn="just">
              <a:buNone/>
            </a:pPr>
            <a:r>
              <a:rPr lang="en-GB" sz="2200" dirty="0" smtClean="0"/>
              <a:t>According </a:t>
            </a:r>
            <a:r>
              <a:rPr lang="en-GB" sz="2200" dirty="0"/>
              <a:t>to Section 6, in localities where the ratio, as registered in the census, of a nationality reaches </a:t>
            </a:r>
            <a:r>
              <a:rPr lang="hu-HU" sz="2200" dirty="0" smtClean="0"/>
              <a:t>20%</a:t>
            </a:r>
            <a:r>
              <a:rPr lang="en-GB" sz="2200" dirty="0" smtClean="0"/>
              <a:t>, </a:t>
            </a:r>
            <a:r>
              <a:rPr lang="en-GB" sz="2200" dirty="0"/>
              <a:t>at the request of the local nationality self-government concerned, in filling the positions of local civil servants and public sector employees as well as the positions of notary public and court bailiff, </a:t>
            </a:r>
            <a:r>
              <a:rPr lang="en-GB" sz="2200" b="1" dirty="0"/>
              <a:t>a person familiar with the mother tongue of the given nationality shall also be employed</a:t>
            </a:r>
            <a:r>
              <a:rPr lang="en-GB" sz="2200" dirty="0"/>
              <a:t>, subject to the observance of the general professional requirements.</a:t>
            </a:r>
            <a:endParaRPr lang="hu-HU" sz="2200" dirty="0"/>
          </a:p>
        </p:txBody>
      </p:sp>
      <p:sp>
        <p:nvSpPr>
          <p:cNvPr id="4" name="Cím 1"/>
          <p:cNvSpPr>
            <a:spLocks noGrp="1"/>
          </p:cNvSpPr>
          <p:nvPr>
            <p:ph type="title"/>
          </p:nvPr>
        </p:nvSpPr>
        <p:spPr>
          <a:xfrm>
            <a:off x="457200" y="274638"/>
            <a:ext cx="8229600" cy="346050"/>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37031504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611560" y="1124744"/>
            <a:ext cx="7632848" cy="4752528"/>
          </a:xfrm>
        </p:spPr>
        <p:txBody>
          <a:bodyPr>
            <a:normAutofit fontScale="92500" lnSpcReduction="10000"/>
          </a:bodyPr>
          <a:lstStyle/>
          <a:p>
            <a:pPr marL="0" indent="0" algn="ctr">
              <a:buNone/>
            </a:pPr>
            <a:r>
              <a:rPr lang="hu-HU" sz="2400" b="1" dirty="0" err="1"/>
              <a:t>Linguistic</a:t>
            </a:r>
            <a:r>
              <a:rPr lang="hu-HU" sz="2400" b="1" dirty="0"/>
              <a:t> </a:t>
            </a:r>
            <a:r>
              <a:rPr lang="hu-HU" sz="2400" b="1" dirty="0" err="1"/>
              <a:t>rights</a:t>
            </a:r>
            <a:r>
              <a:rPr lang="hu-HU" sz="2400" b="1" dirty="0"/>
              <a:t> – </a:t>
            </a:r>
            <a:r>
              <a:rPr lang="hu-HU" sz="2400" b="1" dirty="0" err="1"/>
              <a:t>use</a:t>
            </a:r>
            <a:r>
              <a:rPr lang="hu-HU" sz="2400" b="1" dirty="0"/>
              <a:t> of </a:t>
            </a:r>
            <a:r>
              <a:rPr lang="hu-HU" sz="2400" b="1" dirty="0" err="1"/>
              <a:t>mother</a:t>
            </a:r>
            <a:r>
              <a:rPr lang="hu-HU" sz="2400" b="1" dirty="0"/>
              <a:t> </a:t>
            </a:r>
            <a:r>
              <a:rPr lang="hu-HU" sz="2400" b="1" dirty="0" err="1" smtClean="0"/>
              <a:t>tongue</a:t>
            </a:r>
            <a:endParaRPr lang="hu-HU" sz="2400" b="1" dirty="0" smtClean="0"/>
          </a:p>
          <a:p>
            <a:pPr marL="0" indent="0" algn="ctr">
              <a:buNone/>
            </a:pPr>
            <a:endParaRPr lang="hu-HU" sz="2400" b="1" dirty="0"/>
          </a:p>
          <a:p>
            <a:pPr marL="0" indent="0" algn="just">
              <a:buNone/>
            </a:pPr>
            <a:r>
              <a:rPr lang="en-GB" sz="2400" dirty="0"/>
              <a:t>In localities where the ratio, as registered in the census, of a nationality reaches </a:t>
            </a:r>
            <a:r>
              <a:rPr lang="hu-HU" sz="2400" dirty="0" smtClean="0"/>
              <a:t>10%</a:t>
            </a:r>
            <a:r>
              <a:rPr lang="en-GB" sz="2400" dirty="0" smtClean="0"/>
              <a:t> </a:t>
            </a:r>
            <a:r>
              <a:rPr lang="en-GB" sz="2400" dirty="0"/>
              <a:t>and there is a nationality self-government or nationality association in the locality, at the request of the local nationality self-government or nationality association concerned, the </a:t>
            </a:r>
            <a:r>
              <a:rPr lang="en-GB" sz="2400" b="1" dirty="0"/>
              <a:t>media service </a:t>
            </a:r>
            <a:r>
              <a:rPr lang="en-GB" sz="2400" dirty="0"/>
              <a:t>provider operated or financed by the local municipality shall provide </a:t>
            </a:r>
            <a:r>
              <a:rPr lang="en-GB" sz="2400" b="1" dirty="0"/>
              <a:t>regular nationality public service programmes</a:t>
            </a:r>
            <a:r>
              <a:rPr lang="en-GB" sz="2400" dirty="0"/>
              <a:t> in the interest of keeping the nationality community living in the given locality informed </a:t>
            </a:r>
            <a:r>
              <a:rPr lang="en-GB" sz="2400" b="1" dirty="0"/>
              <a:t>in their mother tongue.</a:t>
            </a:r>
            <a:r>
              <a:rPr lang="en-GB" sz="2400" dirty="0"/>
              <a:t> </a:t>
            </a:r>
            <a:endParaRPr lang="hu-HU" sz="2400" dirty="0" smtClean="0"/>
          </a:p>
          <a:p>
            <a:pPr marL="0" indent="0" algn="just">
              <a:buNone/>
            </a:pPr>
            <a:endParaRPr lang="hu-HU" sz="2400" dirty="0"/>
          </a:p>
          <a:p>
            <a:pPr marL="0" indent="0" algn="just">
              <a:buNone/>
            </a:pPr>
            <a:r>
              <a:rPr lang="en-GB" sz="2400" dirty="0" smtClean="0"/>
              <a:t>This </a:t>
            </a:r>
            <a:r>
              <a:rPr lang="en-GB" sz="2400" dirty="0"/>
              <a:t>provision shall also apply to </a:t>
            </a:r>
            <a:r>
              <a:rPr lang="en-GB" sz="2400" b="1" dirty="0"/>
              <a:t>press products </a:t>
            </a:r>
            <a:r>
              <a:rPr lang="en-GB" sz="2400" dirty="0"/>
              <a:t>published or financed by local municipalities. (Section 6 (3) of ARN)</a:t>
            </a:r>
            <a:endParaRPr lang="hu-HU" sz="2400" dirty="0"/>
          </a:p>
          <a:p>
            <a:pPr marL="0" indent="0">
              <a:buNone/>
            </a:pPr>
            <a:endParaRPr lang="hu-HU" b="1" dirty="0"/>
          </a:p>
          <a:p>
            <a:pPr marL="0" indent="0">
              <a:buNone/>
            </a:pPr>
            <a:endParaRPr lang="hu-HU" dirty="0"/>
          </a:p>
        </p:txBody>
      </p:sp>
      <p:sp>
        <p:nvSpPr>
          <p:cNvPr id="4" name="Cím 1"/>
          <p:cNvSpPr>
            <a:spLocks noGrp="1"/>
          </p:cNvSpPr>
          <p:nvPr>
            <p:ph type="title"/>
          </p:nvPr>
        </p:nvSpPr>
        <p:spPr>
          <a:xfrm>
            <a:off x="457200" y="274638"/>
            <a:ext cx="8229600" cy="346050"/>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27842574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980728"/>
            <a:ext cx="8229600" cy="5145435"/>
          </a:xfrm>
        </p:spPr>
        <p:txBody>
          <a:bodyPr>
            <a:normAutofit fontScale="70000" lnSpcReduction="20000"/>
          </a:bodyPr>
          <a:lstStyle/>
          <a:p>
            <a:pPr marL="0" indent="0" algn="ctr">
              <a:buNone/>
            </a:pPr>
            <a:r>
              <a:rPr lang="hu-HU" b="1" dirty="0" err="1" smtClean="0"/>
              <a:t>Nationality</a:t>
            </a:r>
            <a:r>
              <a:rPr lang="hu-HU" b="1" dirty="0" smtClean="0"/>
              <a:t> </a:t>
            </a:r>
            <a:r>
              <a:rPr lang="hu-HU" b="1" dirty="0" err="1" smtClean="0"/>
              <a:t>self-governments</a:t>
            </a:r>
            <a:endParaRPr lang="hu-HU" b="1" dirty="0" smtClean="0"/>
          </a:p>
          <a:p>
            <a:pPr marL="0" indent="0">
              <a:buNone/>
            </a:pPr>
            <a:endParaRPr lang="hu-HU" b="1" dirty="0" smtClean="0"/>
          </a:p>
          <a:p>
            <a:pPr marL="0" indent="0" algn="just" hangingPunct="0">
              <a:buNone/>
            </a:pPr>
            <a:r>
              <a:rPr lang="en-GB" b="1" dirty="0"/>
              <a:t>Collective participation</a:t>
            </a:r>
            <a:r>
              <a:rPr lang="en-GB" dirty="0"/>
              <a:t> </a:t>
            </a:r>
            <a:r>
              <a:rPr lang="en-GB" b="1" dirty="0"/>
              <a:t>in public life,</a:t>
            </a:r>
            <a:r>
              <a:rPr lang="en-GB" dirty="0"/>
              <a:t> guaranteed for nationality communities, is partly realised through the establishment of </a:t>
            </a:r>
            <a:r>
              <a:rPr lang="en-GB" b="1" dirty="0"/>
              <a:t>nationality self-governments</a:t>
            </a:r>
            <a:r>
              <a:rPr lang="en-GB" dirty="0" smtClean="0"/>
              <a:t>.</a:t>
            </a:r>
            <a:endParaRPr lang="hu-HU" dirty="0" smtClean="0"/>
          </a:p>
          <a:p>
            <a:pPr marL="0" indent="0" algn="just" hangingPunct="0">
              <a:buNone/>
            </a:pPr>
            <a:endParaRPr lang="hu-HU" dirty="0"/>
          </a:p>
          <a:p>
            <a:pPr marL="0" indent="0" algn="just" hangingPunct="0">
              <a:buNone/>
            </a:pPr>
            <a:r>
              <a:rPr lang="en-GB" dirty="0"/>
              <a:t>According to Section 2 of ARN:</a:t>
            </a:r>
            <a:endParaRPr lang="hu-HU" dirty="0"/>
          </a:p>
          <a:p>
            <a:pPr marL="0" indent="0" algn="just">
              <a:buNone/>
            </a:pPr>
            <a:r>
              <a:rPr lang="en-GB" dirty="0"/>
              <a:t>Nationality self-government is an organisation established on the basis of this Act by way of </a:t>
            </a:r>
            <a:r>
              <a:rPr lang="en-GB" b="1" dirty="0"/>
              <a:t>democratic elections </a:t>
            </a:r>
            <a:r>
              <a:rPr lang="en-GB" dirty="0"/>
              <a:t>that operates as a </a:t>
            </a:r>
            <a:r>
              <a:rPr lang="en-GB" b="1" dirty="0"/>
              <a:t>legal entity</a:t>
            </a:r>
            <a:r>
              <a:rPr lang="en-GB" dirty="0"/>
              <a:t>, in the form of a body, fulfils </a:t>
            </a:r>
            <a:r>
              <a:rPr lang="en-GB" b="1" dirty="0"/>
              <a:t>nationality public service duties </a:t>
            </a:r>
            <a:r>
              <a:rPr lang="en-GB" dirty="0"/>
              <a:t>as defined by law and is established for the enforcement of the rights of nationality communities, the </a:t>
            </a:r>
            <a:r>
              <a:rPr lang="en-GB" b="1" dirty="0"/>
              <a:t>protection and representation of the interests of nationalities </a:t>
            </a:r>
            <a:r>
              <a:rPr lang="en-GB" dirty="0"/>
              <a:t>and the independent administration of the nationality public affairs falling into its scope of responsibilities and competence at a </a:t>
            </a:r>
            <a:r>
              <a:rPr lang="en-GB" b="1" dirty="0"/>
              <a:t>local, regional or national level</a:t>
            </a:r>
            <a:r>
              <a:rPr lang="en-GB" dirty="0"/>
              <a:t>.</a:t>
            </a:r>
            <a:endParaRPr lang="hu-HU" dirty="0"/>
          </a:p>
          <a:p>
            <a:pPr marL="0" indent="0">
              <a:buNone/>
            </a:pPr>
            <a:endParaRPr lang="hu-HU" b="1" dirty="0"/>
          </a:p>
        </p:txBody>
      </p:sp>
      <p:sp>
        <p:nvSpPr>
          <p:cNvPr id="4" name="Cím 1"/>
          <p:cNvSpPr>
            <a:spLocks noGrp="1"/>
          </p:cNvSpPr>
          <p:nvPr>
            <p:ph type="title"/>
          </p:nvPr>
        </p:nvSpPr>
        <p:spPr>
          <a:xfrm>
            <a:off x="457200" y="274638"/>
            <a:ext cx="8229600" cy="346050"/>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37476182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755576" y="980728"/>
            <a:ext cx="7560840" cy="5040559"/>
          </a:xfrm>
        </p:spPr>
        <p:txBody>
          <a:bodyPr>
            <a:normAutofit/>
          </a:bodyPr>
          <a:lstStyle/>
          <a:p>
            <a:pPr marL="0" indent="0" algn="ctr">
              <a:buNone/>
            </a:pPr>
            <a:r>
              <a:rPr lang="hu-HU" sz="2200" b="1" dirty="0" err="1"/>
              <a:t>Nationality</a:t>
            </a:r>
            <a:r>
              <a:rPr lang="hu-HU" sz="2200" b="1" dirty="0"/>
              <a:t> </a:t>
            </a:r>
            <a:r>
              <a:rPr lang="hu-HU" sz="2200" b="1" dirty="0" err="1"/>
              <a:t>self-governments</a:t>
            </a:r>
            <a:endParaRPr lang="hu-HU" sz="2200" b="1" dirty="0"/>
          </a:p>
          <a:p>
            <a:pPr marL="0" indent="0">
              <a:buNone/>
            </a:pPr>
            <a:endParaRPr lang="hu-HU" sz="2200" dirty="0" smtClean="0"/>
          </a:p>
          <a:p>
            <a:pPr marL="0" indent="0" algn="just">
              <a:buNone/>
            </a:pPr>
            <a:r>
              <a:rPr lang="en-GB" sz="2200" dirty="0" smtClean="0"/>
              <a:t>In </a:t>
            </a:r>
            <a:r>
              <a:rPr lang="en-GB" sz="2200" dirty="0"/>
              <a:t>Hungary, the system of nationality </a:t>
            </a:r>
            <a:r>
              <a:rPr lang="en-GB" sz="2200" dirty="0" smtClean="0"/>
              <a:t>self-</a:t>
            </a:r>
            <a:r>
              <a:rPr lang="en-GB" sz="2200" dirty="0" err="1" smtClean="0"/>
              <a:t>governm</a:t>
            </a:r>
            <a:r>
              <a:rPr lang="hu-HU" sz="2200" dirty="0" smtClean="0"/>
              <a:t>en</a:t>
            </a:r>
            <a:r>
              <a:rPr lang="en-GB" sz="2200" dirty="0" err="1" smtClean="0"/>
              <a:t>ts</a:t>
            </a:r>
            <a:r>
              <a:rPr lang="en-GB" sz="2200" dirty="0" smtClean="0"/>
              <a:t> </a:t>
            </a:r>
            <a:r>
              <a:rPr lang="en-GB" sz="2200" dirty="0"/>
              <a:t>is </a:t>
            </a:r>
            <a:r>
              <a:rPr lang="en-GB" sz="2200" b="1" dirty="0"/>
              <a:t>based on the personal principle</a:t>
            </a:r>
            <a:r>
              <a:rPr lang="en-GB" sz="2200" dirty="0"/>
              <a:t>, serving the primary aim of realising the </a:t>
            </a:r>
            <a:r>
              <a:rPr lang="en-GB" sz="2200" b="1" dirty="0"/>
              <a:t>cultural autonomy </a:t>
            </a:r>
            <a:r>
              <a:rPr lang="en-GB" sz="2200" dirty="0"/>
              <a:t>of the nationalities and providing a structural framework for the realisation of such cultural autonomy. </a:t>
            </a:r>
            <a:endParaRPr lang="hu-HU" sz="2200" dirty="0" smtClean="0"/>
          </a:p>
          <a:p>
            <a:pPr marL="0" indent="0" algn="just">
              <a:buNone/>
            </a:pPr>
            <a:endParaRPr lang="hu-HU" sz="2200" dirty="0" smtClean="0"/>
          </a:p>
          <a:p>
            <a:pPr marL="0" indent="0" algn="just">
              <a:buNone/>
            </a:pPr>
            <a:r>
              <a:rPr lang="en-GB" sz="2200" dirty="0" smtClean="0"/>
              <a:t>According </a:t>
            </a:r>
            <a:r>
              <a:rPr lang="en-GB" sz="2200" dirty="0"/>
              <a:t>to Section 10 of ARN, the fundamental duty of nationality self-governments is to </a:t>
            </a:r>
            <a:r>
              <a:rPr lang="en-GB" sz="2200" b="1" dirty="0"/>
              <a:t>protect and represent the interests of nationalities by exercising the responsibilities and powers of nationality self-governments</a:t>
            </a:r>
            <a:r>
              <a:rPr lang="en-GB" sz="2200" dirty="0"/>
              <a:t>.</a:t>
            </a:r>
            <a:endParaRPr lang="hu-HU" sz="2200" dirty="0"/>
          </a:p>
        </p:txBody>
      </p:sp>
      <p:sp>
        <p:nvSpPr>
          <p:cNvPr id="4" name="Cím 1"/>
          <p:cNvSpPr>
            <a:spLocks noGrp="1"/>
          </p:cNvSpPr>
          <p:nvPr>
            <p:ph type="title"/>
          </p:nvPr>
        </p:nvSpPr>
        <p:spPr>
          <a:xfrm>
            <a:off x="457200" y="274638"/>
            <a:ext cx="8229600" cy="346050"/>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31505448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980728"/>
            <a:ext cx="8229600" cy="5400600"/>
          </a:xfrm>
        </p:spPr>
        <p:txBody>
          <a:bodyPr>
            <a:normAutofit fontScale="70000" lnSpcReduction="20000"/>
          </a:bodyPr>
          <a:lstStyle/>
          <a:p>
            <a:pPr marL="0" indent="0" algn="ctr">
              <a:buNone/>
            </a:pPr>
            <a:r>
              <a:rPr lang="hu-HU" b="1" dirty="0" err="1" smtClean="0"/>
              <a:t>Parlamentary</a:t>
            </a:r>
            <a:r>
              <a:rPr lang="hu-HU" b="1" dirty="0" smtClean="0"/>
              <a:t> </a:t>
            </a:r>
            <a:r>
              <a:rPr lang="hu-HU" b="1" dirty="0" err="1" smtClean="0"/>
              <a:t>representation</a:t>
            </a:r>
            <a:r>
              <a:rPr lang="hu-HU" b="1" dirty="0" smtClean="0"/>
              <a:t> of </a:t>
            </a:r>
            <a:r>
              <a:rPr lang="hu-HU" b="1" dirty="0" err="1" smtClean="0"/>
              <a:t>nationalities</a:t>
            </a:r>
            <a:endParaRPr lang="hu-HU" b="1" dirty="0" smtClean="0"/>
          </a:p>
          <a:p>
            <a:pPr marL="0" indent="0">
              <a:buNone/>
            </a:pPr>
            <a:endParaRPr lang="hu-HU" dirty="0" smtClean="0"/>
          </a:p>
          <a:p>
            <a:pPr marL="0" indent="0" algn="just" hangingPunct="0">
              <a:buNone/>
            </a:pPr>
            <a:r>
              <a:rPr lang="en-GB" dirty="0"/>
              <a:t>The </a:t>
            </a:r>
            <a:r>
              <a:rPr lang="en-GB" b="1" dirty="0"/>
              <a:t>Fundamental Law </a:t>
            </a:r>
            <a:r>
              <a:rPr lang="en-GB" b="1" dirty="0" err="1" smtClean="0"/>
              <a:t>guarant</a:t>
            </a:r>
            <a:r>
              <a:rPr lang="hu-HU" b="1" dirty="0" smtClean="0"/>
              <a:t>e</a:t>
            </a:r>
            <a:r>
              <a:rPr lang="en-GB" b="1" dirty="0" err="1" smtClean="0"/>
              <a:t>es</a:t>
            </a:r>
            <a:r>
              <a:rPr lang="en-GB" b="1" dirty="0" smtClean="0"/>
              <a:t> </a:t>
            </a:r>
            <a:r>
              <a:rPr lang="en-GB" dirty="0"/>
              <a:t>the participation of the nationalities in the work of the National Assembly </a:t>
            </a:r>
            <a:r>
              <a:rPr lang="en-GB" b="1" dirty="0"/>
              <a:t>(</a:t>
            </a:r>
            <a:r>
              <a:rPr lang="en-GB" dirty="0"/>
              <a:t>Parliament of Hungary). Article 2 (2) of the Fundamental Law: “ The participation in the work of Parliament of nationalities living in Hungary shall be regulated by a cardinal Act.</a:t>
            </a:r>
            <a:r>
              <a:rPr lang="hu-HU" dirty="0"/>
              <a:t>” (2/3 </a:t>
            </a:r>
            <a:r>
              <a:rPr lang="hu-HU" dirty="0" err="1"/>
              <a:t>majority</a:t>
            </a:r>
            <a:r>
              <a:rPr lang="hu-HU" dirty="0" smtClean="0"/>
              <a:t>)</a:t>
            </a:r>
          </a:p>
          <a:p>
            <a:pPr marL="0" indent="0" algn="just" hangingPunct="0">
              <a:buNone/>
            </a:pPr>
            <a:endParaRPr lang="hu-HU" dirty="0"/>
          </a:p>
          <a:p>
            <a:pPr marL="0" indent="0" algn="just">
              <a:buNone/>
            </a:pPr>
            <a:r>
              <a:rPr lang="en-GB" b="1" dirty="0"/>
              <a:t>Act CCIII of 2011 on the Election of the Members of Parliament </a:t>
            </a:r>
            <a:r>
              <a:rPr lang="en-GB" dirty="0"/>
              <a:t>(AEP) regulates the conditions of the representation and the participation of the nationalities in the work of the Parliament. In essence these regulations provide for the </a:t>
            </a:r>
            <a:r>
              <a:rPr lang="en-GB" dirty="0" err="1" smtClean="0"/>
              <a:t>condit</a:t>
            </a:r>
            <a:r>
              <a:rPr lang="hu-HU" dirty="0" smtClean="0"/>
              <a:t>i</a:t>
            </a:r>
            <a:r>
              <a:rPr lang="en-GB" dirty="0" err="1" smtClean="0"/>
              <a:t>ons</a:t>
            </a:r>
            <a:r>
              <a:rPr lang="en-GB" dirty="0" smtClean="0"/>
              <a:t> </a:t>
            </a:r>
            <a:r>
              <a:rPr lang="en-GB" dirty="0"/>
              <a:t>of obtaining a </a:t>
            </a:r>
            <a:r>
              <a:rPr lang="en-GB" b="1" dirty="0"/>
              <a:t>preferential parliamentary mandate</a:t>
            </a:r>
            <a:r>
              <a:rPr lang="en-GB" dirty="0"/>
              <a:t>. </a:t>
            </a:r>
            <a:endParaRPr lang="hu-HU" dirty="0" smtClean="0"/>
          </a:p>
          <a:p>
            <a:pPr marL="0" indent="0" algn="just">
              <a:buNone/>
            </a:pPr>
            <a:r>
              <a:rPr lang="en-GB" dirty="0" smtClean="0"/>
              <a:t>If </a:t>
            </a:r>
            <a:r>
              <a:rPr lang="en-GB" dirty="0"/>
              <a:t>these conditions are fulfilled, the candidates on the nationality list may win a mandate and the full scale of rights as MP to represent their own nationality in the Parliament. The rules of AEP provide additional benefits and rights for the nationalities that set up a nationality list at the elections but do not win any preferential mandate.</a:t>
            </a:r>
            <a:endParaRPr lang="hu-HU" b="1" dirty="0"/>
          </a:p>
        </p:txBody>
      </p:sp>
      <p:sp>
        <p:nvSpPr>
          <p:cNvPr id="4" name="Cím 1"/>
          <p:cNvSpPr>
            <a:spLocks noGrp="1"/>
          </p:cNvSpPr>
          <p:nvPr>
            <p:ph type="title"/>
          </p:nvPr>
        </p:nvSpPr>
        <p:spPr>
          <a:xfrm>
            <a:off x="457200" y="274638"/>
            <a:ext cx="8229600" cy="418058"/>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3904161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79512" y="836712"/>
            <a:ext cx="8640960" cy="5904656"/>
          </a:xfrm>
        </p:spPr>
        <p:txBody>
          <a:bodyPr>
            <a:noAutofit/>
          </a:bodyPr>
          <a:lstStyle/>
          <a:p>
            <a:pPr marL="0" indent="0" algn="ctr">
              <a:buNone/>
            </a:pPr>
            <a:r>
              <a:rPr lang="hu-HU" sz="2200" b="1" dirty="0" err="1" smtClean="0"/>
              <a:t>Protection</a:t>
            </a:r>
            <a:r>
              <a:rPr lang="hu-HU" sz="2200" b="1" dirty="0" smtClean="0"/>
              <a:t> of </a:t>
            </a:r>
            <a:r>
              <a:rPr lang="hu-HU" sz="2200" b="1" dirty="0" err="1" smtClean="0"/>
              <a:t>nationality</a:t>
            </a:r>
            <a:r>
              <a:rPr lang="hu-HU" sz="2200" b="1" dirty="0" smtClean="0"/>
              <a:t> </a:t>
            </a:r>
            <a:r>
              <a:rPr lang="hu-HU" sz="2200" b="1" dirty="0" err="1" smtClean="0"/>
              <a:t>rights</a:t>
            </a:r>
            <a:r>
              <a:rPr lang="hu-HU" sz="2200" b="1" dirty="0" smtClean="0"/>
              <a:t>, 1989-2012</a:t>
            </a:r>
          </a:p>
          <a:p>
            <a:pPr algn="just" hangingPunct="0"/>
            <a:endParaRPr lang="hu-HU" sz="2200" dirty="0" smtClean="0"/>
          </a:p>
          <a:p>
            <a:pPr marL="0" indent="0" algn="just" hangingPunct="0">
              <a:buNone/>
            </a:pPr>
            <a:r>
              <a:rPr lang="en-GB" sz="2200" dirty="0" smtClean="0"/>
              <a:t>The </a:t>
            </a:r>
            <a:r>
              <a:rPr lang="en-GB" sz="2200" dirty="0"/>
              <a:t>protection of the rights of the nationalities living in Hungary – national and ethnic minorities, according to the previous terminology – dates back to the time of changing the regime in 1989.</a:t>
            </a:r>
            <a:endParaRPr lang="hu-HU" sz="2200" dirty="0"/>
          </a:p>
          <a:p>
            <a:pPr marL="0" indent="0" algn="just" hangingPunct="0">
              <a:buNone/>
            </a:pPr>
            <a:r>
              <a:rPr lang="en-GB" sz="2200" dirty="0"/>
              <a:t> </a:t>
            </a:r>
            <a:endParaRPr lang="hu-HU" sz="2200" dirty="0"/>
          </a:p>
          <a:p>
            <a:pPr marL="0" indent="0" algn="just" hangingPunct="0">
              <a:buNone/>
            </a:pPr>
            <a:r>
              <a:rPr lang="en-GB" sz="2200" dirty="0"/>
              <a:t>According to Article 68 para. (1) of the </a:t>
            </a:r>
            <a:r>
              <a:rPr lang="en-GB" sz="2200" b="1" dirty="0"/>
              <a:t>Constitution </a:t>
            </a:r>
            <a:r>
              <a:rPr lang="en-GB" sz="2200" dirty="0" smtClean="0"/>
              <a:t>that </a:t>
            </a:r>
            <a:r>
              <a:rPr lang="en-GB" sz="2200" dirty="0"/>
              <a:t>had been in force until 31 December 2011, the national and ethnic minorities living in the territory of the Republic of Hungary are part of the people’s power: they are </a:t>
            </a:r>
            <a:r>
              <a:rPr lang="en-GB" sz="2200" b="1" dirty="0" smtClean="0"/>
              <a:t>State-</a:t>
            </a:r>
            <a:r>
              <a:rPr lang="en-GB" sz="2200" b="1" dirty="0" err="1" smtClean="0"/>
              <a:t>constitu</a:t>
            </a:r>
            <a:r>
              <a:rPr lang="hu-HU" sz="2200" b="1" dirty="0" smtClean="0"/>
              <a:t>t</a:t>
            </a:r>
            <a:r>
              <a:rPr lang="en-GB" sz="2200" b="1" dirty="0" err="1" smtClean="0"/>
              <a:t>ing</a:t>
            </a:r>
            <a:r>
              <a:rPr lang="en-GB" sz="2200" b="1" dirty="0" smtClean="0"/>
              <a:t> </a:t>
            </a:r>
            <a:r>
              <a:rPr lang="en-GB" sz="2200" b="1" dirty="0"/>
              <a:t>elements</a:t>
            </a:r>
            <a:r>
              <a:rPr lang="en-GB" sz="2200" dirty="0"/>
              <a:t>. Accordingly the Constitution acknowledged the national and ethnic minorities living in the country’s territory, granting them extra minority rights to guarantee the actual equality of rights and compensate for disadvantages. </a:t>
            </a:r>
            <a:endParaRPr lang="hu-HU" sz="2200" dirty="0"/>
          </a:p>
          <a:p>
            <a:pPr marL="0" indent="0" algn="just" hangingPunct="0">
              <a:buNone/>
            </a:pPr>
            <a:r>
              <a:rPr lang="en-GB" sz="2400" dirty="0"/>
              <a:t> </a:t>
            </a:r>
            <a:endParaRPr lang="hu-HU" sz="2400" dirty="0"/>
          </a:p>
        </p:txBody>
      </p:sp>
      <p:sp>
        <p:nvSpPr>
          <p:cNvPr id="4" name="Cím 1"/>
          <p:cNvSpPr>
            <a:spLocks noGrp="1"/>
          </p:cNvSpPr>
          <p:nvPr>
            <p:ph type="title"/>
          </p:nvPr>
        </p:nvSpPr>
        <p:spPr>
          <a:xfrm>
            <a:off x="457200" y="274638"/>
            <a:ext cx="8229600" cy="418058"/>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endParaRPr lang="hu-HU" sz="1500" dirty="0"/>
          </a:p>
        </p:txBody>
      </p:sp>
    </p:spTree>
    <p:extLst>
      <p:ext uri="{BB962C8B-B14F-4D97-AF65-F5344CB8AC3E}">
        <p14:creationId xmlns:p14="http://schemas.microsoft.com/office/powerpoint/2010/main" val="3187353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908720"/>
            <a:ext cx="8229600" cy="3960441"/>
          </a:xfrm>
        </p:spPr>
        <p:txBody>
          <a:bodyPr>
            <a:normAutofit/>
          </a:bodyPr>
          <a:lstStyle/>
          <a:p>
            <a:pPr marL="0" indent="0" algn="ctr">
              <a:buNone/>
            </a:pPr>
            <a:r>
              <a:rPr lang="hu-HU" sz="2200" b="1" dirty="0" err="1"/>
              <a:t>Parlamentary</a:t>
            </a:r>
            <a:r>
              <a:rPr lang="hu-HU" sz="2200" b="1" dirty="0"/>
              <a:t> </a:t>
            </a:r>
            <a:r>
              <a:rPr lang="hu-HU" sz="2200" b="1" dirty="0" err="1"/>
              <a:t>representation</a:t>
            </a:r>
            <a:r>
              <a:rPr lang="hu-HU" sz="2200" b="1" dirty="0"/>
              <a:t> of </a:t>
            </a:r>
            <a:r>
              <a:rPr lang="hu-HU" sz="2200" b="1" dirty="0" err="1"/>
              <a:t>nationalities</a:t>
            </a:r>
            <a:endParaRPr lang="hu-HU" sz="2200" b="1" dirty="0"/>
          </a:p>
          <a:p>
            <a:pPr marL="0" indent="0">
              <a:buNone/>
            </a:pPr>
            <a:endParaRPr lang="hu-HU" sz="2200" dirty="0" smtClean="0"/>
          </a:p>
          <a:p>
            <a:pPr marL="0" indent="0" algn="just" hangingPunct="0">
              <a:buNone/>
            </a:pPr>
            <a:r>
              <a:rPr lang="en-GB" sz="1800" dirty="0"/>
              <a:t>According to Section 18 of AEP, </a:t>
            </a:r>
            <a:r>
              <a:rPr lang="en-GB" sz="1800" dirty="0" err="1" smtClean="0"/>
              <a:t>th</a:t>
            </a:r>
            <a:r>
              <a:rPr lang="hu-HU" sz="1800" dirty="0"/>
              <a:t>e</a:t>
            </a:r>
            <a:r>
              <a:rPr lang="en-GB" sz="1800" dirty="0" smtClean="0"/>
              <a:t> nationalities</a:t>
            </a:r>
            <a:r>
              <a:rPr lang="hu-HU" sz="1800" dirty="0" smtClean="0"/>
              <a:t> </a:t>
            </a:r>
            <a:r>
              <a:rPr lang="hu-HU" sz="1800" dirty="0" err="1" smtClean="0"/>
              <a:t>that</a:t>
            </a:r>
            <a:r>
              <a:rPr lang="hu-HU" sz="1800" dirty="0" smtClean="0"/>
              <a:t> </a:t>
            </a:r>
            <a:r>
              <a:rPr lang="hu-HU" sz="1800" dirty="0" err="1" smtClean="0"/>
              <a:t>do</a:t>
            </a:r>
            <a:r>
              <a:rPr lang="hu-HU" sz="1800" dirty="0" smtClean="0"/>
              <a:t> </a:t>
            </a:r>
            <a:r>
              <a:rPr lang="hu-HU" sz="1800" dirty="0" err="1" smtClean="0"/>
              <a:t>not</a:t>
            </a:r>
            <a:r>
              <a:rPr lang="hu-HU" sz="1800" dirty="0" smtClean="0"/>
              <a:t> </a:t>
            </a:r>
            <a:r>
              <a:rPr lang="hu-HU" sz="1800" dirty="0" err="1" smtClean="0"/>
              <a:t>win</a:t>
            </a:r>
            <a:r>
              <a:rPr lang="hu-HU" sz="1800" dirty="0" smtClean="0"/>
              <a:t> a </a:t>
            </a:r>
            <a:r>
              <a:rPr lang="hu-HU" sz="1800" dirty="0" err="1" smtClean="0"/>
              <a:t>preferential</a:t>
            </a:r>
            <a:r>
              <a:rPr lang="hu-HU" sz="1800" dirty="0" smtClean="0"/>
              <a:t> </a:t>
            </a:r>
            <a:r>
              <a:rPr lang="hu-HU" sz="1800" dirty="0" err="1" smtClean="0"/>
              <a:t>mandate</a:t>
            </a:r>
            <a:r>
              <a:rPr lang="hu-HU" sz="1800" dirty="0" smtClean="0"/>
              <a:t> of MP</a:t>
            </a:r>
            <a:r>
              <a:rPr lang="en-GB" sz="1800" dirty="0" smtClean="0"/>
              <a:t> </a:t>
            </a:r>
            <a:r>
              <a:rPr lang="en-GB" sz="1800" dirty="0"/>
              <a:t>shall have a </a:t>
            </a:r>
            <a:r>
              <a:rPr lang="en-GB" sz="1800" b="1" dirty="0"/>
              <a:t>nationality advocate </a:t>
            </a:r>
            <a:r>
              <a:rPr lang="en-GB" sz="1800" dirty="0"/>
              <a:t>to represent them in the Parliament. </a:t>
            </a:r>
            <a:endParaRPr lang="hu-HU" sz="1800" dirty="0" smtClean="0"/>
          </a:p>
          <a:p>
            <a:pPr marL="0" indent="0" algn="just">
              <a:buNone/>
            </a:pPr>
            <a:r>
              <a:rPr lang="hu-HU" sz="1800" dirty="0" err="1" smtClean="0"/>
              <a:t>At</a:t>
            </a:r>
            <a:r>
              <a:rPr lang="en-GB" sz="1800" dirty="0" smtClean="0"/>
              <a:t> </a:t>
            </a:r>
            <a:r>
              <a:rPr lang="en-GB" sz="1800" dirty="0"/>
              <a:t>the parliamentary </a:t>
            </a:r>
            <a:r>
              <a:rPr lang="en-GB" sz="1800" b="1" dirty="0"/>
              <a:t>elections of </a:t>
            </a:r>
            <a:r>
              <a:rPr lang="en-GB" sz="1800" b="1" dirty="0" smtClean="0"/>
              <a:t>201</a:t>
            </a:r>
            <a:r>
              <a:rPr lang="hu-HU" sz="1800" b="1" dirty="0" smtClean="0"/>
              <a:t>8</a:t>
            </a:r>
            <a:r>
              <a:rPr lang="en-GB" sz="1800" b="1" dirty="0" smtClean="0"/>
              <a:t> </a:t>
            </a:r>
            <a:r>
              <a:rPr lang="en-GB" sz="1800" dirty="0" smtClean="0"/>
              <a:t>all </a:t>
            </a:r>
            <a:r>
              <a:rPr lang="en-GB" sz="1800" dirty="0"/>
              <a:t>the 13 nationalities had the possibility to participate in the elections, and as a </a:t>
            </a:r>
            <a:r>
              <a:rPr lang="en-GB" sz="1800" dirty="0" smtClean="0"/>
              <a:t>result</a:t>
            </a:r>
            <a:r>
              <a:rPr lang="hu-HU" sz="1800" dirty="0" smtClean="0"/>
              <a:t>,</a:t>
            </a:r>
            <a:r>
              <a:rPr lang="en-GB" sz="1800" dirty="0" smtClean="0"/>
              <a:t> </a:t>
            </a:r>
            <a:r>
              <a:rPr lang="en-GB" sz="1800" dirty="0"/>
              <a:t>today </a:t>
            </a:r>
            <a:r>
              <a:rPr lang="en-GB" sz="1800" dirty="0" smtClean="0"/>
              <a:t>there</a:t>
            </a:r>
            <a:r>
              <a:rPr lang="hu-HU" sz="1800" dirty="0" smtClean="0"/>
              <a:t> is </a:t>
            </a:r>
            <a:r>
              <a:rPr lang="hu-HU" sz="1800" dirty="0" err="1" smtClean="0"/>
              <a:t>one</a:t>
            </a:r>
            <a:r>
              <a:rPr lang="hu-HU" sz="1800" dirty="0" smtClean="0"/>
              <a:t> (</a:t>
            </a:r>
            <a:r>
              <a:rPr lang="hu-HU" sz="1800" dirty="0" err="1" smtClean="0"/>
              <a:t>German</a:t>
            </a:r>
            <a:r>
              <a:rPr lang="hu-HU" sz="1800" dirty="0" smtClean="0"/>
              <a:t>) MP </a:t>
            </a:r>
            <a:r>
              <a:rPr lang="hu-HU" sz="1800" dirty="0" err="1" smtClean="0"/>
              <a:t>with</a:t>
            </a:r>
            <a:r>
              <a:rPr lang="hu-HU" sz="1800" dirty="0" smtClean="0"/>
              <a:t> a </a:t>
            </a:r>
            <a:r>
              <a:rPr lang="hu-HU" sz="1800" dirty="0" err="1" smtClean="0"/>
              <a:t>preferential</a:t>
            </a:r>
            <a:r>
              <a:rPr lang="hu-HU" sz="1800" dirty="0" smtClean="0"/>
              <a:t> </a:t>
            </a:r>
            <a:r>
              <a:rPr lang="hu-HU" sz="1800" dirty="0" err="1" smtClean="0"/>
              <a:t>mandate</a:t>
            </a:r>
            <a:r>
              <a:rPr lang="en-GB" sz="1800" dirty="0" smtClean="0"/>
              <a:t> </a:t>
            </a:r>
            <a:r>
              <a:rPr lang="hu-HU" sz="1800" dirty="0" smtClean="0"/>
              <a:t>and </a:t>
            </a:r>
            <a:r>
              <a:rPr lang="hu-HU" sz="1800" dirty="0" err="1" smtClean="0"/>
              <a:t>there</a:t>
            </a:r>
            <a:r>
              <a:rPr lang="hu-HU" sz="1800" dirty="0" smtClean="0"/>
              <a:t> </a:t>
            </a:r>
            <a:r>
              <a:rPr lang="hu-HU" sz="1800" dirty="0" err="1" smtClean="0"/>
              <a:t>are</a:t>
            </a:r>
            <a:r>
              <a:rPr lang="en-GB" sz="1800" dirty="0" smtClean="0"/>
              <a:t> </a:t>
            </a:r>
            <a:r>
              <a:rPr lang="en-GB" sz="1800" b="1" dirty="0" smtClean="0"/>
              <a:t>1</a:t>
            </a:r>
            <a:r>
              <a:rPr lang="hu-HU" sz="1800" b="1" dirty="0" smtClean="0"/>
              <a:t>2</a:t>
            </a:r>
            <a:r>
              <a:rPr lang="en-GB" sz="1800" b="1" dirty="0" smtClean="0"/>
              <a:t> </a:t>
            </a:r>
            <a:r>
              <a:rPr lang="en-GB" sz="1800" b="1" dirty="0"/>
              <a:t>nationality advocates </a:t>
            </a:r>
            <a:r>
              <a:rPr lang="en-GB" sz="1800" dirty="0"/>
              <a:t>in the Parliament</a:t>
            </a:r>
            <a:r>
              <a:rPr lang="en-GB" sz="1800" dirty="0" smtClean="0"/>
              <a:t>.</a:t>
            </a:r>
            <a:endParaRPr lang="hu-HU" sz="1800" dirty="0" smtClean="0"/>
          </a:p>
          <a:p>
            <a:pPr marL="0" indent="0" algn="just">
              <a:buNone/>
            </a:pPr>
            <a:endParaRPr lang="hu-HU" sz="2200" dirty="0"/>
          </a:p>
        </p:txBody>
      </p:sp>
      <p:sp>
        <p:nvSpPr>
          <p:cNvPr id="4" name="Cím 1"/>
          <p:cNvSpPr>
            <a:spLocks noGrp="1"/>
          </p:cNvSpPr>
          <p:nvPr>
            <p:ph type="title"/>
          </p:nvPr>
        </p:nvSpPr>
        <p:spPr>
          <a:xfrm>
            <a:off x="457200" y="274638"/>
            <a:ext cx="8229600" cy="418058"/>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8972916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95536" y="1268760"/>
            <a:ext cx="8229600" cy="5688632"/>
          </a:xfrm>
        </p:spPr>
        <p:txBody>
          <a:bodyPr>
            <a:noAutofit/>
          </a:bodyPr>
          <a:lstStyle/>
          <a:p>
            <a:pPr marL="0" indent="0" algn="ctr">
              <a:buNone/>
            </a:pPr>
            <a:r>
              <a:rPr lang="hu-HU" sz="2000" b="1" dirty="0" smtClean="0"/>
              <a:t>The </a:t>
            </a:r>
            <a:r>
              <a:rPr lang="hu-HU" sz="2000" b="1" dirty="0" err="1" smtClean="0"/>
              <a:t>parliamentary</a:t>
            </a:r>
            <a:r>
              <a:rPr lang="hu-HU" sz="2000" b="1" dirty="0" smtClean="0"/>
              <a:t> </a:t>
            </a:r>
            <a:r>
              <a:rPr lang="hu-HU" sz="2000" b="1" dirty="0" err="1" smtClean="0"/>
              <a:t>committee</a:t>
            </a:r>
            <a:r>
              <a:rPr lang="hu-HU" sz="2000" b="1" dirty="0" smtClean="0"/>
              <a:t> of </a:t>
            </a:r>
            <a:r>
              <a:rPr lang="hu-HU" sz="2000" b="1" dirty="0" err="1" smtClean="0"/>
              <a:t>the</a:t>
            </a:r>
            <a:r>
              <a:rPr lang="hu-HU" sz="2000" b="1" dirty="0" smtClean="0"/>
              <a:t> </a:t>
            </a:r>
            <a:r>
              <a:rPr lang="hu-HU" sz="2000" b="1" dirty="0" err="1" smtClean="0"/>
              <a:t>nationalities</a:t>
            </a:r>
            <a:r>
              <a:rPr lang="hu-HU" sz="2000" b="1" dirty="0" smtClean="0"/>
              <a:t> </a:t>
            </a:r>
            <a:r>
              <a:rPr lang="hu-HU" sz="2000" b="1" dirty="0" err="1" smtClean="0"/>
              <a:t>living</a:t>
            </a:r>
            <a:r>
              <a:rPr lang="hu-HU" sz="2000" b="1" dirty="0" smtClean="0"/>
              <a:t> </a:t>
            </a:r>
            <a:r>
              <a:rPr lang="hu-HU" sz="2000" b="1" dirty="0" err="1" smtClean="0"/>
              <a:t>in</a:t>
            </a:r>
            <a:r>
              <a:rPr lang="hu-HU" sz="2000" b="1" dirty="0" smtClean="0"/>
              <a:t> Hungary</a:t>
            </a:r>
          </a:p>
          <a:p>
            <a:pPr marL="0" indent="0" algn="ctr">
              <a:buNone/>
            </a:pPr>
            <a:endParaRPr lang="hu-HU" sz="2000" b="1" dirty="0" smtClean="0"/>
          </a:p>
          <a:p>
            <a:pPr marL="0" indent="0" algn="just" hangingPunct="0">
              <a:buNone/>
            </a:pPr>
            <a:r>
              <a:rPr lang="en-GB" sz="2000" dirty="0"/>
              <a:t>According to the Act XXXVI of 2012 on the National Assembly, </a:t>
            </a:r>
            <a:r>
              <a:rPr lang="hu-HU" sz="2000" dirty="0" err="1" smtClean="0"/>
              <a:t>the</a:t>
            </a:r>
            <a:r>
              <a:rPr lang="hu-HU" sz="2000" dirty="0" smtClean="0"/>
              <a:t> </a:t>
            </a:r>
            <a:r>
              <a:rPr lang="en-GB" sz="2000" dirty="0" smtClean="0"/>
              <a:t>Parliament </a:t>
            </a:r>
            <a:r>
              <a:rPr lang="en-GB" sz="2000" dirty="0"/>
              <a:t>shall </a:t>
            </a:r>
            <a:r>
              <a:rPr lang="en-GB" sz="2000" dirty="0" smtClean="0"/>
              <a:t>set </a:t>
            </a:r>
            <a:r>
              <a:rPr lang="en-GB" sz="2000" dirty="0"/>
              <a:t>up a </a:t>
            </a:r>
            <a:r>
              <a:rPr lang="en-GB" sz="2000" b="1" dirty="0"/>
              <a:t>committee representing the nationalities in Hungary</a:t>
            </a:r>
            <a:r>
              <a:rPr lang="en-GB" sz="2000" dirty="0" smtClean="0"/>
              <a:t>.</a:t>
            </a:r>
            <a:endParaRPr lang="hu-HU" sz="2000" dirty="0" smtClean="0"/>
          </a:p>
          <a:p>
            <a:pPr marL="0" indent="0" algn="just" hangingPunct="0">
              <a:buNone/>
            </a:pPr>
            <a:r>
              <a:rPr lang="en-GB" sz="2000" dirty="0" smtClean="0"/>
              <a:t>  </a:t>
            </a:r>
            <a:endParaRPr lang="hu-HU" sz="2000" dirty="0"/>
          </a:p>
          <a:p>
            <a:pPr marL="0" indent="0" algn="just" hangingPunct="0">
              <a:buNone/>
            </a:pPr>
            <a:r>
              <a:rPr lang="en-GB" sz="2000" dirty="0"/>
              <a:t>The </a:t>
            </a:r>
            <a:r>
              <a:rPr lang="en-GB" sz="2000" b="1" dirty="0"/>
              <a:t>members</a:t>
            </a:r>
            <a:r>
              <a:rPr lang="en-GB" sz="2000" dirty="0"/>
              <a:t> of the committee </a:t>
            </a:r>
            <a:r>
              <a:rPr lang="en-GB" sz="2000" dirty="0" smtClean="0"/>
              <a:t>are </a:t>
            </a:r>
            <a:r>
              <a:rPr lang="en-GB" sz="2000" dirty="0"/>
              <a:t>the MPs obtaining mandate from a nationality list, and the nationality advocates. </a:t>
            </a:r>
            <a:endParaRPr lang="hu-HU" sz="2000" dirty="0" smtClean="0"/>
          </a:p>
          <a:p>
            <a:pPr marL="0" indent="0" algn="just" hangingPunct="0">
              <a:buNone/>
            </a:pPr>
            <a:endParaRPr lang="hu-HU" sz="2000" dirty="0"/>
          </a:p>
          <a:p>
            <a:pPr marL="0" indent="0" algn="just" hangingPunct="0">
              <a:buNone/>
            </a:pPr>
            <a:r>
              <a:rPr lang="en-GB" sz="2000" dirty="0"/>
              <a:t>This committee is an organ of the National Assembly </a:t>
            </a:r>
            <a:r>
              <a:rPr lang="en-GB" sz="2000" b="1" dirty="0"/>
              <a:t>acting in the field of the interests and rights of nationalities</a:t>
            </a:r>
            <a:r>
              <a:rPr lang="en-GB" sz="2000" dirty="0"/>
              <a:t>, in charge of putting forward initiatives, making proposals, delivering opinions, and contributing to supervising the work of the </a:t>
            </a:r>
            <a:r>
              <a:rPr lang="en-GB" sz="2000" dirty="0" smtClean="0"/>
              <a:t>Government</a:t>
            </a:r>
            <a:r>
              <a:rPr lang="hu-HU" sz="2000" dirty="0" smtClean="0"/>
              <a:t>.</a:t>
            </a:r>
          </a:p>
          <a:p>
            <a:pPr marL="0" indent="0" algn="just" hangingPunct="0">
              <a:buNone/>
            </a:pPr>
            <a:endParaRPr lang="hu-HU" sz="2000" dirty="0"/>
          </a:p>
        </p:txBody>
      </p:sp>
      <p:sp>
        <p:nvSpPr>
          <p:cNvPr id="4" name="Cím 1"/>
          <p:cNvSpPr>
            <a:spLocks noGrp="1"/>
          </p:cNvSpPr>
          <p:nvPr>
            <p:ph type="title"/>
          </p:nvPr>
        </p:nvSpPr>
        <p:spPr>
          <a:xfrm>
            <a:off x="457200" y="274638"/>
            <a:ext cx="8229600" cy="418058"/>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7722617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683568" y="1268761"/>
            <a:ext cx="7920880" cy="4608511"/>
          </a:xfrm>
        </p:spPr>
        <p:txBody>
          <a:bodyPr>
            <a:normAutofit/>
          </a:bodyPr>
          <a:lstStyle/>
          <a:p>
            <a:pPr marL="0" indent="0" algn="ctr">
              <a:buNone/>
            </a:pPr>
            <a:r>
              <a:rPr lang="hu-HU" sz="2200" b="1" dirty="0"/>
              <a:t>The </a:t>
            </a:r>
            <a:r>
              <a:rPr lang="hu-HU" sz="2200" b="1" dirty="0" err="1"/>
              <a:t>parliamentary</a:t>
            </a:r>
            <a:r>
              <a:rPr lang="hu-HU" sz="2200" b="1" dirty="0"/>
              <a:t> </a:t>
            </a:r>
            <a:r>
              <a:rPr lang="hu-HU" sz="2200" b="1" dirty="0" err="1"/>
              <a:t>committee</a:t>
            </a:r>
            <a:r>
              <a:rPr lang="hu-HU" sz="2200" b="1" dirty="0"/>
              <a:t> of </a:t>
            </a:r>
            <a:r>
              <a:rPr lang="hu-HU" sz="2200" b="1" dirty="0" err="1"/>
              <a:t>the</a:t>
            </a:r>
            <a:r>
              <a:rPr lang="hu-HU" sz="2200" b="1" dirty="0"/>
              <a:t> </a:t>
            </a:r>
            <a:r>
              <a:rPr lang="hu-HU" sz="2200" b="1" dirty="0" err="1"/>
              <a:t>nationalities</a:t>
            </a:r>
            <a:r>
              <a:rPr lang="hu-HU" sz="2200" b="1" dirty="0"/>
              <a:t> </a:t>
            </a:r>
            <a:r>
              <a:rPr lang="hu-HU" sz="2200" b="1" dirty="0" err="1"/>
              <a:t>living</a:t>
            </a:r>
            <a:r>
              <a:rPr lang="hu-HU" sz="2200" b="1" dirty="0"/>
              <a:t> </a:t>
            </a:r>
            <a:r>
              <a:rPr lang="hu-HU" sz="2200" b="1" dirty="0" err="1"/>
              <a:t>in</a:t>
            </a:r>
            <a:r>
              <a:rPr lang="hu-HU" sz="2200" b="1" dirty="0"/>
              <a:t> Hungary</a:t>
            </a:r>
          </a:p>
          <a:p>
            <a:pPr marL="0" indent="0" algn="ctr">
              <a:buNone/>
            </a:pPr>
            <a:endParaRPr lang="hu-HU" sz="2200" b="1" dirty="0"/>
          </a:p>
          <a:p>
            <a:pPr marL="0" indent="0">
              <a:buNone/>
            </a:pPr>
            <a:endParaRPr lang="hu-HU" sz="2200" dirty="0" smtClean="0"/>
          </a:p>
          <a:p>
            <a:pPr marL="0" indent="0" algn="just">
              <a:buNone/>
            </a:pPr>
            <a:r>
              <a:rPr lang="en-GB" sz="2200" dirty="0"/>
              <a:t>The committee representing the nationalities shall </a:t>
            </a:r>
            <a:r>
              <a:rPr lang="en-GB" sz="2200" b="1" dirty="0"/>
              <a:t>take a position </a:t>
            </a:r>
            <a:r>
              <a:rPr lang="en-GB" sz="2200" dirty="0"/>
              <a:t>on the report prepared by the Government on the state of the nationalities, and on the </a:t>
            </a:r>
            <a:r>
              <a:rPr lang="en-GB" sz="2200" b="1" dirty="0"/>
              <a:t>annual report of the Commissioner for Fundamental Rights</a:t>
            </a:r>
            <a:r>
              <a:rPr lang="en-GB" sz="2200" dirty="0"/>
              <a:t>.</a:t>
            </a:r>
            <a:endParaRPr lang="hu-HU" sz="2200" dirty="0"/>
          </a:p>
          <a:p>
            <a:pPr marL="0" indent="0" algn="just">
              <a:buNone/>
            </a:pPr>
            <a:endParaRPr lang="hu-HU" sz="2200" dirty="0"/>
          </a:p>
          <a:p>
            <a:pPr marL="0" indent="0" algn="just">
              <a:buNone/>
            </a:pPr>
            <a:r>
              <a:rPr lang="en-GB" sz="2200" dirty="0"/>
              <a:t>The committee may discuss, at the request of the National Assembly or in its discretion, any question concerning its functions, and may take a position on it. </a:t>
            </a:r>
            <a:endParaRPr lang="hu-HU" sz="2200" dirty="0"/>
          </a:p>
          <a:p>
            <a:pPr marL="0" indent="0">
              <a:buNone/>
            </a:pPr>
            <a:endParaRPr lang="hu-HU" dirty="0"/>
          </a:p>
        </p:txBody>
      </p:sp>
      <p:sp>
        <p:nvSpPr>
          <p:cNvPr id="4" name="Cím 1"/>
          <p:cNvSpPr>
            <a:spLocks noGrp="1"/>
          </p:cNvSpPr>
          <p:nvPr>
            <p:ph type="title"/>
          </p:nvPr>
        </p:nvSpPr>
        <p:spPr>
          <a:xfrm>
            <a:off x="457200" y="274638"/>
            <a:ext cx="8229600" cy="346050"/>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26686939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980728"/>
            <a:ext cx="8229600" cy="5472608"/>
          </a:xfrm>
        </p:spPr>
        <p:txBody>
          <a:bodyPr>
            <a:normAutofit fontScale="70000" lnSpcReduction="20000"/>
          </a:bodyPr>
          <a:lstStyle/>
          <a:p>
            <a:pPr marL="0" indent="0" algn="ctr" hangingPunct="0">
              <a:buNone/>
            </a:pPr>
            <a:r>
              <a:rPr lang="en-GB" b="1" dirty="0"/>
              <a:t>The legal status of nationality </a:t>
            </a:r>
            <a:r>
              <a:rPr lang="en-GB" b="1" dirty="0" smtClean="0"/>
              <a:t>advocates</a:t>
            </a:r>
            <a:endParaRPr lang="hu-HU" b="1" dirty="0" smtClean="0"/>
          </a:p>
          <a:p>
            <a:pPr marL="0" indent="0" algn="ctr" hangingPunct="0">
              <a:buNone/>
            </a:pPr>
            <a:endParaRPr lang="hu-HU" dirty="0"/>
          </a:p>
          <a:p>
            <a:pPr marL="0" indent="0" algn="just" hangingPunct="0">
              <a:buNone/>
            </a:pPr>
            <a:r>
              <a:rPr lang="en-GB" dirty="0" smtClean="0"/>
              <a:t>They shall have </a:t>
            </a:r>
            <a:r>
              <a:rPr lang="en-GB" b="1" dirty="0" smtClean="0"/>
              <a:t>equal rights and obligations</a:t>
            </a:r>
            <a:r>
              <a:rPr lang="en-GB" dirty="0" smtClean="0"/>
              <a:t>, they shall perform their activities in the interest of the public and the nationality concerned, and they shall not be given instructions in that respect. </a:t>
            </a:r>
            <a:endParaRPr lang="hu-HU" dirty="0" smtClean="0"/>
          </a:p>
          <a:p>
            <a:pPr marL="0" indent="0" algn="just" hangingPunct="0">
              <a:buNone/>
            </a:pPr>
            <a:endParaRPr lang="hu-HU" dirty="0" smtClean="0"/>
          </a:p>
          <a:p>
            <a:pPr marL="0" indent="0" algn="just" hangingPunct="0">
              <a:buNone/>
            </a:pPr>
            <a:r>
              <a:rPr lang="en-GB" dirty="0" smtClean="0"/>
              <a:t>The </a:t>
            </a:r>
            <a:r>
              <a:rPr lang="en-GB" dirty="0"/>
              <a:t>nationality advocate may </a:t>
            </a:r>
            <a:r>
              <a:rPr lang="en-GB" b="1" dirty="0"/>
              <a:t>speak </a:t>
            </a:r>
            <a:r>
              <a:rPr lang="en-GB" dirty="0"/>
              <a:t>at the sitting of the National Assembly if the House Committee </a:t>
            </a:r>
            <a:r>
              <a:rPr lang="en-GB" dirty="0" smtClean="0"/>
              <a:t>considers that the item on the orders of the day affects the interests or rights of nationalities. </a:t>
            </a:r>
            <a:endParaRPr lang="hu-HU" dirty="0" smtClean="0"/>
          </a:p>
          <a:p>
            <a:pPr marL="0" indent="0" algn="just" hangingPunct="0">
              <a:buNone/>
            </a:pPr>
            <a:endParaRPr lang="hu-HU" dirty="0" smtClean="0"/>
          </a:p>
          <a:p>
            <a:pPr marL="0" indent="0" algn="just" hangingPunct="0">
              <a:buNone/>
            </a:pPr>
            <a:r>
              <a:rPr lang="en-GB" dirty="0" smtClean="0"/>
              <a:t>The nationality advocate shall have </a:t>
            </a:r>
            <a:r>
              <a:rPr lang="en-GB" u="sng" dirty="0" smtClean="0"/>
              <a:t>no right to vote</a:t>
            </a:r>
            <a:r>
              <a:rPr lang="en-GB" dirty="0" smtClean="0"/>
              <a:t> at the sittings of the National Assembly. </a:t>
            </a:r>
            <a:endParaRPr lang="hu-HU" dirty="0" smtClean="0"/>
          </a:p>
          <a:p>
            <a:pPr marL="0" indent="0" algn="just" hangingPunct="0">
              <a:buNone/>
            </a:pPr>
            <a:endParaRPr lang="hu-HU" dirty="0" smtClean="0"/>
          </a:p>
          <a:p>
            <a:pPr marL="0" indent="0" algn="just">
              <a:buNone/>
            </a:pPr>
            <a:r>
              <a:rPr lang="en-GB" dirty="0" smtClean="0"/>
              <a:t>The nationality advocate shall </a:t>
            </a:r>
            <a:r>
              <a:rPr lang="en-GB" b="1" dirty="0" smtClean="0"/>
              <a:t>participate with a right to vote in the work of the committee representing the nationalities</a:t>
            </a:r>
            <a:r>
              <a:rPr lang="en-GB" dirty="0" smtClean="0"/>
              <a:t>, and he or she may be authorized to attend, in a consultative capacity, the sittings of the standing committees or of the committee on legislation.</a:t>
            </a:r>
            <a:endParaRPr lang="hu-HU" dirty="0"/>
          </a:p>
        </p:txBody>
      </p:sp>
      <p:sp>
        <p:nvSpPr>
          <p:cNvPr id="4" name="Cím 1"/>
          <p:cNvSpPr>
            <a:spLocks noGrp="1"/>
          </p:cNvSpPr>
          <p:nvPr>
            <p:ph type="title"/>
          </p:nvPr>
        </p:nvSpPr>
        <p:spPr>
          <a:xfrm>
            <a:off x="457200" y="274638"/>
            <a:ext cx="8229600" cy="346050"/>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27358995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251520" y="764704"/>
            <a:ext cx="8568952" cy="5976664"/>
          </a:xfrm>
        </p:spPr>
        <p:txBody>
          <a:bodyPr>
            <a:noAutofit/>
          </a:bodyPr>
          <a:lstStyle/>
          <a:p>
            <a:pPr marL="0" indent="0" algn="ctr">
              <a:buNone/>
            </a:pPr>
            <a:r>
              <a:rPr lang="en-GB" sz="2200" b="1" dirty="0"/>
              <a:t>The legal status of nationality </a:t>
            </a:r>
            <a:r>
              <a:rPr lang="en-GB" sz="2200" b="1" dirty="0" smtClean="0"/>
              <a:t>advocates</a:t>
            </a:r>
            <a:endParaRPr lang="hu-HU" sz="2200" b="1" dirty="0" smtClean="0"/>
          </a:p>
          <a:p>
            <a:pPr marL="0" indent="0" algn="ctr">
              <a:buNone/>
            </a:pPr>
            <a:endParaRPr lang="hu-HU" sz="2200" b="1" dirty="0" smtClean="0"/>
          </a:p>
          <a:p>
            <a:pPr marL="0" indent="0" algn="just" hangingPunct="0">
              <a:buNone/>
            </a:pPr>
            <a:r>
              <a:rPr lang="en-GB" sz="2200" dirty="0"/>
              <a:t>The nationality advocate may </a:t>
            </a:r>
            <a:r>
              <a:rPr lang="en-GB" sz="2200" b="1" dirty="0"/>
              <a:t>address questions </a:t>
            </a:r>
            <a:r>
              <a:rPr lang="en-GB" sz="2200" dirty="0"/>
              <a:t>to the Government, the member of the Government, the Commissioner for Fundamental Rights, the President of the State Audit Office and the Prosecutor General about matters within their functions and affecting the interests or rights of nationalities</a:t>
            </a:r>
            <a:endParaRPr lang="hu-HU" sz="2200" dirty="0"/>
          </a:p>
          <a:p>
            <a:pPr marL="0" indent="0" algn="just" hangingPunct="0">
              <a:buNone/>
            </a:pPr>
            <a:r>
              <a:rPr lang="en-GB" sz="2200" dirty="0"/>
              <a:t> </a:t>
            </a:r>
            <a:endParaRPr lang="hu-HU" sz="2200" dirty="0"/>
          </a:p>
          <a:p>
            <a:pPr marL="0" indent="0" algn="just" hangingPunct="0">
              <a:buNone/>
            </a:pPr>
            <a:r>
              <a:rPr lang="en-GB" sz="2200" dirty="0"/>
              <a:t>Nationality advocates have the right and the obligation to </a:t>
            </a:r>
            <a:r>
              <a:rPr lang="en-GB" sz="2200" b="1" dirty="0"/>
              <a:t>participate in a proactive manner in the work of the National </a:t>
            </a:r>
            <a:r>
              <a:rPr lang="en-GB" sz="2200" b="1" dirty="0" smtClean="0"/>
              <a:t>Assembly</a:t>
            </a:r>
            <a:r>
              <a:rPr lang="en-GB" sz="2200" dirty="0" smtClean="0"/>
              <a:t>. </a:t>
            </a:r>
            <a:r>
              <a:rPr lang="en-GB" sz="2200" dirty="0"/>
              <a:t>The Member shall be obliged to attend the sittings of the National Assembly and of the committee he or she is the member of.</a:t>
            </a:r>
            <a:endParaRPr lang="hu-HU" sz="2200" dirty="0"/>
          </a:p>
          <a:p>
            <a:pPr marL="0" indent="0" algn="just" hangingPunct="0">
              <a:buNone/>
            </a:pPr>
            <a:r>
              <a:rPr lang="en-GB" sz="2200" dirty="0"/>
              <a:t> </a:t>
            </a:r>
            <a:endParaRPr lang="hu-HU" sz="2200" dirty="0"/>
          </a:p>
          <a:p>
            <a:pPr marL="0" indent="0" algn="just">
              <a:buNone/>
            </a:pPr>
            <a:r>
              <a:rPr lang="en-GB" sz="2200" dirty="0"/>
              <a:t>The MPs belonging to a nationality, the Members obtaining mandate from a nationality list, and the nationality advocate may speak in their mother tongue and may submit </a:t>
            </a:r>
            <a:r>
              <a:rPr lang="en-GB" sz="2200" dirty="0" smtClean="0"/>
              <a:t>papers </a:t>
            </a:r>
            <a:r>
              <a:rPr lang="en-GB" sz="2200" dirty="0"/>
              <a:t>in their </a:t>
            </a:r>
            <a:r>
              <a:rPr lang="en-GB" sz="2200" b="1" dirty="0"/>
              <a:t>mother tongue</a:t>
            </a:r>
            <a:r>
              <a:rPr lang="en-GB" sz="2200" dirty="0"/>
              <a:t>.</a:t>
            </a:r>
            <a:endParaRPr lang="hu-HU" sz="2200" dirty="0"/>
          </a:p>
        </p:txBody>
      </p:sp>
      <p:sp>
        <p:nvSpPr>
          <p:cNvPr id="4" name="Cím 1"/>
          <p:cNvSpPr>
            <a:spLocks noGrp="1"/>
          </p:cNvSpPr>
          <p:nvPr>
            <p:ph type="title"/>
          </p:nvPr>
        </p:nvSpPr>
        <p:spPr>
          <a:xfrm>
            <a:off x="457200" y="274638"/>
            <a:ext cx="8229600" cy="346050"/>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36336914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052736"/>
            <a:ext cx="8229600" cy="5073427"/>
          </a:xfrm>
        </p:spPr>
        <p:txBody>
          <a:bodyPr>
            <a:normAutofit fontScale="70000" lnSpcReduction="20000"/>
          </a:bodyPr>
          <a:lstStyle/>
          <a:p>
            <a:pPr marL="0" indent="0" algn="ctr">
              <a:buNone/>
            </a:pPr>
            <a:r>
              <a:rPr lang="hu-HU" b="1" dirty="0" smtClean="0"/>
              <a:t>„</a:t>
            </a:r>
            <a:r>
              <a:rPr lang="hu-HU" b="1" dirty="0" err="1" smtClean="0"/>
              <a:t>Nationality</a:t>
            </a:r>
            <a:r>
              <a:rPr lang="hu-HU" b="1" dirty="0" smtClean="0"/>
              <a:t> </a:t>
            </a:r>
            <a:r>
              <a:rPr lang="hu-HU" b="1" dirty="0" err="1" smtClean="0"/>
              <a:t>items</a:t>
            </a:r>
            <a:r>
              <a:rPr lang="hu-HU" b="1" dirty="0" smtClean="0"/>
              <a:t>” </a:t>
            </a:r>
            <a:r>
              <a:rPr lang="hu-HU" b="1" dirty="0" err="1" smtClean="0"/>
              <a:t>on</a:t>
            </a:r>
            <a:r>
              <a:rPr lang="hu-HU" b="1" dirty="0" smtClean="0"/>
              <a:t> </a:t>
            </a:r>
            <a:r>
              <a:rPr lang="hu-HU" b="1" dirty="0" err="1" smtClean="0"/>
              <a:t>the</a:t>
            </a:r>
            <a:r>
              <a:rPr lang="hu-HU" b="1" dirty="0" smtClean="0"/>
              <a:t> </a:t>
            </a:r>
            <a:r>
              <a:rPr lang="hu-HU" b="1" dirty="0" err="1" smtClean="0"/>
              <a:t>Parliament</a:t>
            </a:r>
            <a:r>
              <a:rPr lang="hu-HU" b="1" dirty="0" smtClean="0"/>
              <a:t>’s agenda</a:t>
            </a:r>
          </a:p>
          <a:p>
            <a:pPr marL="0" indent="0">
              <a:buNone/>
            </a:pPr>
            <a:endParaRPr lang="hu-HU" dirty="0" smtClean="0"/>
          </a:p>
          <a:p>
            <a:pPr marL="0" indent="0" algn="just" hangingPunct="0">
              <a:buNone/>
            </a:pPr>
            <a:r>
              <a:rPr lang="en-GB" b="1" dirty="0" smtClean="0"/>
              <a:t>Classification </a:t>
            </a:r>
            <a:r>
              <a:rPr lang="en-GB" b="1" dirty="0"/>
              <a:t>of questions as nationality items on the agenda</a:t>
            </a:r>
            <a:endParaRPr lang="hu-HU" dirty="0"/>
          </a:p>
          <a:p>
            <a:pPr marL="0" indent="0" algn="just" hangingPunct="0">
              <a:buNone/>
            </a:pPr>
            <a:r>
              <a:rPr lang="en-GB" dirty="0"/>
              <a:t> </a:t>
            </a:r>
            <a:endParaRPr lang="hu-HU" dirty="0"/>
          </a:p>
          <a:p>
            <a:pPr marL="0" indent="0" algn="just" hangingPunct="0">
              <a:buNone/>
            </a:pPr>
            <a:r>
              <a:rPr lang="en-GB" dirty="0" smtClean="0"/>
              <a:t>The </a:t>
            </a:r>
            <a:r>
              <a:rPr lang="en-GB" dirty="0"/>
              <a:t>MPs belonging to a nationality, the Members obtaining mandate from a nationality list, and the nationality advocate </a:t>
            </a:r>
            <a:r>
              <a:rPr lang="en-GB" b="1" dirty="0"/>
              <a:t>may speak in the House when </a:t>
            </a:r>
            <a:r>
              <a:rPr lang="en-GB" dirty="0" smtClean="0"/>
              <a:t>the </a:t>
            </a:r>
            <a:r>
              <a:rPr lang="en-GB" dirty="0"/>
              <a:t>given item on the agenda is classified as a “</a:t>
            </a:r>
            <a:r>
              <a:rPr lang="en-GB" b="1" dirty="0"/>
              <a:t>nationality item on the agenda</a:t>
            </a:r>
            <a:r>
              <a:rPr lang="en-GB" dirty="0"/>
              <a:t>”. </a:t>
            </a:r>
            <a:endParaRPr lang="hu-HU" dirty="0" smtClean="0"/>
          </a:p>
          <a:p>
            <a:pPr marL="0" indent="0" algn="just" hangingPunct="0">
              <a:buNone/>
            </a:pPr>
            <a:endParaRPr lang="hu-HU" dirty="0" smtClean="0"/>
          </a:p>
          <a:p>
            <a:pPr marL="0" indent="0" algn="just" hangingPunct="0">
              <a:buNone/>
            </a:pPr>
            <a:r>
              <a:rPr lang="en-GB" dirty="0" smtClean="0"/>
              <a:t>It </a:t>
            </a:r>
            <a:r>
              <a:rPr lang="en-GB" dirty="0"/>
              <a:t>is the right of the House Committee to draw up a proposal on the items of </a:t>
            </a:r>
            <a:r>
              <a:rPr lang="hu-HU" dirty="0" err="1"/>
              <a:t>t</a:t>
            </a:r>
            <a:r>
              <a:rPr lang="en-GB" dirty="0" smtClean="0"/>
              <a:t>he </a:t>
            </a:r>
            <a:r>
              <a:rPr lang="en-GB" dirty="0"/>
              <a:t>agenda and specify the items affecting the interests or rights of nationalities. The House Committee shall take its decision unanimously. In the absence of a unanimous decision, the question shall be decided by the Speaker of the House.</a:t>
            </a:r>
            <a:endParaRPr lang="hu-HU" dirty="0"/>
          </a:p>
          <a:p>
            <a:pPr marL="0" indent="0">
              <a:buNone/>
            </a:pPr>
            <a:endParaRPr lang="hu-HU" dirty="0"/>
          </a:p>
        </p:txBody>
      </p:sp>
      <p:sp>
        <p:nvSpPr>
          <p:cNvPr id="4" name="Cím 1"/>
          <p:cNvSpPr>
            <a:spLocks noGrp="1"/>
          </p:cNvSpPr>
          <p:nvPr>
            <p:ph type="title"/>
          </p:nvPr>
        </p:nvSpPr>
        <p:spPr>
          <a:xfrm>
            <a:off x="457200" y="274638"/>
            <a:ext cx="8229600" cy="418058"/>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37631197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052736"/>
            <a:ext cx="8229600" cy="5073427"/>
          </a:xfrm>
        </p:spPr>
        <p:txBody>
          <a:bodyPr>
            <a:normAutofit fontScale="70000" lnSpcReduction="20000"/>
          </a:bodyPr>
          <a:lstStyle/>
          <a:p>
            <a:pPr marL="0" indent="0" algn="ctr">
              <a:buNone/>
            </a:pPr>
            <a:r>
              <a:rPr lang="hu-HU" b="1" dirty="0"/>
              <a:t>„</a:t>
            </a:r>
            <a:r>
              <a:rPr lang="hu-HU" b="1" dirty="0" err="1"/>
              <a:t>Nationality</a:t>
            </a:r>
            <a:r>
              <a:rPr lang="hu-HU" b="1" dirty="0"/>
              <a:t> </a:t>
            </a:r>
            <a:r>
              <a:rPr lang="hu-HU" b="1" dirty="0" err="1"/>
              <a:t>items</a:t>
            </a:r>
            <a:r>
              <a:rPr lang="hu-HU" b="1" dirty="0"/>
              <a:t>” </a:t>
            </a:r>
            <a:r>
              <a:rPr lang="hu-HU" b="1" dirty="0" err="1"/>
              <a:t>on</a:t>
            </a:r>
            <a:r>
              <a:rPr lang="hu-HU" b="1" dirty="0"/>
              <a:t> </a:t>
            </a:r>
            <a:r>
              <a:rPr lang="hu-HU" b="1" dirty="0" err="1"/>
              <a:t>the</a:t>
            </a:r>
            <a:r>
              <a:rPr lang="hu-HU" b="1" dirty="0"/>
              <a:t> </a:t>
            </a:r>
            <a:r>
              <a:rPr lang="hu-HU" b="1" dirty="0" err="1"/>
              <a:t>Parliament</a:t>
            </a:r>
            <a:r>
              <a:rPr lang="hu-HU" b="1" dirty="0"/>
              <a:t>’s agenda</a:t>
            </a:r>
          </a:p>
          <a:p>
            <a:pPr marL="0" indent="0" hangingPunct="0">
              <a:buNone/>
            </a:pPr>
            <a:r>
              <a:rPr lang="en-GB" dirty="0"/>
              <a:t> </a:t>
            </a:r>
            <a:endParaRPr lang="hu-HU" dirty="0"/>
          </a:p>
          <a:p>
            <a:pPr marL="0" indent="0" algn="just" hangingPunct="0">
              <a:buNone/>
            </a:pPr>
            <a:r>
              <a:rPr lang="en-GB" dirty="0"/>
              <a:t>The </a:t>
            </a:r>
            <a:r>
              <a:rPr lang="en-GB" b="1" dirty="0"/>
              <a:t>chair of the committee representing the nationalities </a:t>
            </a:r>
            <a:r>
              <a:rPr lang="en-GB" dirty="0"/>
              <a:t>may initiate with the Speaker the convening of the House Committee in the interest of the House Committee identifying an item on the </a:t>
            </a:r>
            <a:r>
              <a:rPr lang="hu-HU" dirty="0" smtClean="0"/>
              <a:t>agenda</a:t>
            </a:r>
            <a:r>
              <a:rPr lang="en-GB" dirty="0" smtClean="0"/>
              <a:t> </a:t>
            </a:r>
            <a:r>
              <a:rPr lang="en-GB" dirty="0"/>
              <a:t>of the day as an item affecting the interests or rights of nationalities. The Speaker shall decide on convening the House Committee.</a:t>
            </a:r>
            <a:endParaRPr lang="hu-HU" dirty="0"/>
          </a:p>
          <a:p>
            <a:pPr marL="0" indent="0" algn="just" hangingPunct="0">
              <a:buNone/>
            </a:pPr>
            <a:r>
              <a:rPr lang="en-GB" dirty="0"/>
              <a:t> </a:t>
            </a:r>
            <a:endParaRPr lang="hu-HU" dirty="0" smtClean="0"/>
          </a:p>
          <a:p>
            <a:pPr marL="0" indent="0" algn="just" hangingPunct="0">
              <a:buNone/>
            </a:pPr>
            <a:endParaRPr lang="hu-HU" dirty="0"/>
          </a:p>
          <a:p>
            <a:pPr marL="0" indent="0" algn="just">
              <a:buNone/>
            </a:pPr>
            <a:r>
              <a:rPr lang="en-GB" dirty="0"/>
              <a:t>It is important to note that the </a:t>
            </a:r>
            <a:r>
              <a:rPr lang="en-GB" b="1" dirty="0"/>
              <a:t>Fundamental Law </a:t>
            </a:r>
            <a:r>
              <a:rPr lang="en-GB" dirty="0"/>
              <a:t>itself </a:t>
            </a:r>
            <a:r>
              <a:rPr lang="en-GB" b="1" dirty="0"/>
              <a:t>grants</a:t>
            </a:r>
            <a:r>
              <a:rPr lang="en-GB" dirty="0"/>
              <a:t> </a:t>
            </a:r>
            <a:r>
              <a:rPr lang="en-GB" b="1" dirty="0"/>
              <a:t>some rights to the committee</a:t>
            </a:r>
            <a:r>
              <a:rPr lang="en-GB" dirty="0"/>
              <a:t>. According to Article S and Article 6 (1), any parliamentary committee (including the committee representing the nationalities) may submit a proposal for the adoption of a new Fundamental Law or for any amendment of the Fundamental Law or it may propose bills</a:t>
            </a:r>
            <a:r>
              <a:rPr lang="hu-HU" dirty="0"/>
              <a:t> (</a:t>
            </a:r>
            <a:r>
              <a:rPr lang="hu-HU" dirty="0" err="1"/>
              <a:t>draft</a:t>
            </a:r>
            <a:r>
              <a:rPr lang="hu-HU" dirty="0"/>
              <a:t> </a:t>
            </a:r>
            <a:r>
              <a:rPr lang="hu-HU" dirty="0" err="1"/>
              <a:t>legislation</a:t>
            </a:r>
            <a:r>
              <a:rPr lang="hu-HU" dirty="0"/>
              <a:t>).</a:t>
            </a:r>
          </a:p>
        </p:txBody>
      </p:sp>
      <p:sp>
        <p:nvSpPr>
          <p:cNvPr id="4" name="Cím 1"/>
          <p:cNvSpPr>
            <a:spLocks noGrp="1"/>
          </p:cNvSpPr>
          <p:nvPr>
            <p:ph type="title"/>
          </p:nvPr>
        </p:nvSpPr>
        <p:spPr>
          <a:xfrm>
            <a:off x="457200" y="274638"/>
            <a:ext cx="8229600" cy="418058"/>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34700622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124744"/>
            <a:ext cx="8229600" cy="5328592"/>
          </a:xfrm>
        </p:spPr>
        <p:txBody>
          <a:bodyPr>
            <a:normAutofit fontScale="70000" lnSpcReduction="20000"/>
          </a:bodyPr>
          <a:lstStyle/>
          <a:p>
            <a:pPr marL="0" indent="0" algn="ctr">
              <a:buNone/>
            </a:pPr>
            <a:r>
              <a:rPr lang="hu-HU" b="1" dirty="0" err="1"/>
              <a:t>State</a:t>
            </a:r>
            <a:r>
              <a:rPr lang="hu-HU" b="1" dirty="0"/>
              <a:t> </a:t>
            </a:r>
            <a:r>
              <a:rPr lang="hu-HU" b="1" dirty="0" err="1"/>
              <a:t>support</a:t>
            </a:r>
            <a:r>
              <a:rPr lang="hu-HU" b="1" dirty="0"/>
              <a:t> </a:t>
            </a:r>
            <a:r>
              <a:rPr lang="hu-HU" b="1" dirty="0" err="1"/>
              <a:t>for</a:t>
            </a:r>
            <a:r>
              <a:rPr lang="hu-HU" b="1" dirty="0"/>
              <a:t> </a:t>
            </a:r>
            <a:r>
              <a:rPr lang="hu-HU" b="1" dirty="0" err="1"/>
              <a:t>the</a:t>
            </a:r>
            <a:r>
              <a:rPr lang="hu-HU" b="1" dirty="0"/>
              <a:t> </a:t>
            </a:r>
            <a:r>
              <a:rPr lang="hu-HU" b="1" dirty="0" err="1" smtClean="0"/>
              <a:t>nationalities</a:t>
            </a:r>
            <a:endParaRPr lang="hu-HU" b="1" dirty="0" smtClean="0"/>
          </a:p>
          <a:p>
            <a:pPr marL="0" indent="0" algn="ctr">
              <a:buNone/>
            </a:pPr>
            <a:endParaRPr lang="hu-HU" b="1" dirty="0" smtClean="0"/>
          </a:p>
          <a:p>
            <a:pPr marL="0" indent="0" algn="just" hangingPunct="0">
              <a:buNone/>
            </a:pPr>
            <a:r>
              <a:rPr lang="en-GB" dirty="0"/>
              <a:t>The </a:t>
            </a:r>
            <a:r>
              <a:rPr lang="hu-HU" b="1" dirty="0" smtClean="0"/>
              <a:t>Hungarian </a:t>
            </a:r>
            <a:r>
              <a:rPr lang="en-GB" b="1" dirty="0" smtClean="0"/>
              <a:t>State </a:t>
            </a:r>
            <a:r>
              <a:rPr lang="en-GB" b="1" dirty="0"/>
              <a:t>provides support in many forms</a:t>
            </a:r>
            <a:r>
              <a:rPr lang="en-GB" dirty="0"/>
              <a:t> for the nationality communities, the operation of their self-governments, the performance of their duties and the wide scope of </a:t>
            </a:r>
            <a:r>
              <a:rPr lang="en-GB" dirty="0" err="1" smtClean="0"/>
              <a:t>instititu</a:t>
            </a:r>
            <a:r>
              <a:rPr lang="hu-HU" dirty="0" smtClean="0"/>
              <a:t>t</a:t>
            </a:r>
            <a:r>
              <a:rPr lang="en-GB" dirty="0" err="1" smtClean="0"/>
              <a:t>ional</a:t>
            </a:r>
            <a:r>
              <a:rPr lang="en-GB" dirty="0" smtClean="0"/>
              <a:t> </a:t>
            </a:r>
            <a:r>
              <a:rPr lang="en-GB" dirty="0"/>
              <a:t>framework implementing their cultural autonomy</a:t>
            </a:r>
            <a:r>
              <a:rPr lang="en-GB" dirty="0" smtClean="0"/>
              <a:t>.</a:t>
            </a:r>
            <a:endParaRPr lang="hu-HU" dirty="0" smtClean="0"/>
          </a:p>
          <a:p>
            <a:pPr marL="0" indent="0" algn="just" hangingPunct="0">
              <a:buNone/>
            </a:pPr>
            <a:endParaRPr lang="hu-HU" dirty="0"/>
          </a:p>
          <a:p>
            <a:pPr marL="0" indent="0" algn="just" hangingPunct="0">
              <a:buNone/>
            </a:pPr>
            <a:r>
              <a:rPr lang="en-GB" dirty="0"/>
              <a:t>According to Section 126 of ARN, Nationality self-governments have the following </a:t>
            </a:r>
            <a:r>
              <a:rPr lang="en-GB" b="1" dirty="0"/>
              <a:t>sources of funding </a:t>
            </a:r>
            <a:r>
              <a:rPr lang="en-GB" dirty="0"/>
              <a:t>in particular:</a:t>
            </a:r>
            <a:endParaRPr lang="hu-HU" dirty="0"/>
          </a:p>
          <a:p>
            <a:pPr marL="0" indent="0" algn="just" hangingPunct="0">
              <a:buNone/>
            </a:pPr>
            <a:r>
              <a:rPr lang="en-GB" dirty="0"/>
              <a:t> </a:t>
            </a:r>
            <a:endParaRPr lang="hu-HU" dirty="0"/>
          </a:p>
          <a:p>
            <a:pPr algn="just" hangingPunct="0"/>
            <a:r>
              <a:rPr lang="en-GB" dirty="0"/>
              <a:t>funding from the State’s central budget;</a:t>
            </a:r>
            <a:endParaRPr lang="hu-HU" dirty="0"/>
          </a:p>
          <a:p>
            <a:pPr algn="just" hangingPunct="0"/>
            <a:r>
              <a:rPr lang="en-GB" dirty="0"/>
              <a:t>other support;</a:t>
            </a:r>
            <a:endParaRPr lang="hu-HU" dirty="0"/>
          </a:p>
          <a:p>
            <a:pPr algn="just" hangingPunct="0"/>
            <a:r>
              <a:rPr lang="en-GB" dirty="0"/>
              <a:t>own income, revenues from business activities;</a:t>
            </a:r>
            <a:endParaRPr lang="hu-HU" dirty="0"/>
          </a:p>
          <a:p>
            <a:pPr algn="just" hangingPunct="0"/>
            <a:r>
              <a:rPr lang="en-GB" dirty="0"/>
              <a:t>proceeds of its assets;</a:t>
            </a:r>
            <a:endParaRPr lang="hu-HU" dirty="0"/>
          </a:p>
          <a:p>
            <a:pPr algn="just" hangingPunct="0"/>
            <a:r>
              <a:rPr lang="en-GB" dirty="0"/>
              <a:t>donations from mother countries and other donations;</a:t>
            </a:r>
            <a:endParaRPr lang="hu-HU" dirty="0"/>
          </a:p>
          <a:p>
            <a:pPr algn="just" hangingPunct="0"/>
            <a:r>
              <a:rPr lang="en-GB" dirty="0"/>
              <a:t>funds taken over.</a:t>
            </a:r>
            <a:endParaRPr lang="hu-HU" dirty="0"/>
          </a:p>
          <a:p>
            <a:pPr marL="0" indent="0">
              <a:buNone/>
            </a:pPr>
            <a:endParaRPr lang="hu-HU" dirty="0"/>
          </a:p>
        </p:txBody>
      </p:sp>
      <p:sp>
        <p:nvSpPr>
          <p:cNvPr id="4" name="Cím 1"/>
          <p:cNvSpPr>
            <a:spLocks noGrp="1"/>
          </p:cNvSpPr>
          <p:nvPr>
            <p:ph type="title"/>
          </p:nvPr>
        </p:nvSpPr>
        <p:spPr>
          <a:xfrm>
            <a:off x="457200" y="274638"/>
            <a:ext cx="8229600" cy="418058"/>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23020186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908720"/>
            <a:ext cx="8229600" cy="5472608"/>
          </a:xfrm>
        </p:spPr>
        <p:txBody>
          <a:bodyPr>
            <a:normAutofit/>
          </a:bodyPr>
          <a:lstStyle/>
          <a:p>
            <a:pPr marL="0" indent="0" algn="ctr">
              <a:buNone/>
            </a:pPr>
            <a:r>
              <a:rPr lang="hu-HU" sz="2200" b="1" dirty="0" err="1"/>
              <a:t>State</a:t>
            </a:r>
            <a:r>
              <a:rPr lang="hu-HU" sz="2200" b="1" dirty="0"/>
              <a:t> </a:t>
            </a:r>
            <a:r>
              <a:rPr lang="hu-HU" sz="2200" b="1" dirty="0" err="1"/>
              <a:t>support</a:t>
            </a:r>
            <a:r>
              <a:rPr lang="hu-HU" sz="2200" b="1" dirty="0"/>
              <a:t> </a:t>
            </a:r>
            <a:r>
              <a:rPr lang="hu-HU" sz="2200" b="1" dirty="0" err="1"/>
              <a:t>for</a:t>
            </a:r>
            <a:r>
              <a:rPr lang="hu-HU" sz="2200" b="1" dirty="0"/>
              <a:t> </a:t>
            </a:r>
            <a:r>
              <a:rPr lang="hu-HU" sz="2200" b="1" dirty="0" err="1"/>
              <a:t>the</a:t>
            </a:r>
            <a:r>
              <a:rPr lang="hu-HU" sz="2200" b="1" dirty="0"/>
              <a:t> </a:t>
            </a:r>
            <a:r>
              <a:rPr lang="hu-HU" sz="2200" b="1" dirty="0" err="1" smtClean="0"/>
              <a:t>nationalities</a:t>
            </a:r>
            <a:endParaRPr lang="hu-HU" sz="2200" b="1" dirty="0" smtClean="0"/>
          </a:p>
          <a:p>
            <a:pPr marL="0" indent="0" algn="ctr">
              <a:buNone/>
            </a:pPr>
            <a:endParaRPr lang="hu-HU" sz="2200" b="1" dirty="0"/>
          </a:p>
          <a:p>
            <a:pPr marL="0" indent="0" algn="just">
              <a:buNone/>
            </a:pPr>
            <a:r>
              <a:rPr lang="en-GB" sz="2200" dirty="0"/>
              <a:t>Additionally, the State provides support </a:t>
            </a:r>
            <a:r>
              <a:rPr lang="hu-HU" sz="2200" dirty="0" err="1" smtClean="0"/>
              <a:t>to</a:t>
            </a:r>
            <a:r>
              <a:rPr lang="en-GB" sz="2200" dirty="0" smtClean="0"/>
              <a:t> </a:t>
            </a:r>
            <a:r>
              <a:rPr lang="en-GB" sz="2200" dirty="0"/>
              <a:t>the </a:t>
            </a:r>
            <a:r>
              <a:rPr lang="en-GB" sz="2200" dirty="0" smtClean="0"/>
              <a:t>extent </a:t>
            </a:r>
            <a:r>
              <a:rPr lang="en-GB" sz="2200" dirty="0"/>
              <a:t>regulated in the Act of the Central Budget </a:t>
            </a:r>
            <a:r>
              <a:rPr lang="en-GB" sz="2200" dirty="0" smtClean="0"/>
              <a:t>for</a:t>
            </a:r>
            <a:endParaRPr lang="hu-HU" sz="2200" dirty="0" smtClean="0"/>
          </a:p>
          <a:p>
            <a:pPr marL="0" indent="0" algn="just">
              <a:buNone/>
            </a:pPr>
            <a:endParaRPr lang="hu-HU" sz="2200" dirty="0"/>
          </a:p>
          <a:p>
            <a:pPr algn="just" hangingPunct="0"/>
            <a:r>
              <a:rPr lang="en-GB" sz="2200" dirty="0"/>
              <a:t>the nationality self-governments for performing </a:t>
            </a:r>
            <a:r>
              <a:rPr lang="en-GB" sz="2200" b="1" dirty="0"/>
              <a:t>public duties related to the nationalities</a:t>
            </a:r>
            <a:r>
              <a:rPr lang="en-GB" sz="2200" dirty="0"/>
              <a:t> – in the framework of a task-financing system;</a:t>
            </a:r>
            <a:endParaRPr lang="hu-HU" sz="2200" dirty="0"/>
          </a:p>
          <a:p>
            <a:pPr algn="just" hangingPunct="0"/>
            <a:r>
              <a:rPr lang="en-GB" sz="2200" dirty="0" err="1"/>
              <a:t>acticvities</a:t>
            </a:r>
            <a:r>
              <a:rPr lang="en-GB" sz="2200" dirty="0"/>
              <a:t> and projects realised in the framework of the nationalities’ educational and cultural self-management, nationality </a:t>
            </a:r>
            <a:r>
              <a:rPr lang="en-GB" sz="2200" b="1" dirty="0"/>
              <a:t>cultural autonomy</a:t>
            </a:r>
            <a:r>
              <a:rPr lang="en-GB" sz="2200" dirty="0"/>
              <a:t>;</a:t>
            </a:r>
            <a:endParaRPr lang="hu-HU" sz="2200" dirty="0"/>
          </a:p>
          <a:p>
            <a:pPr algn="just" hangingPunct="0"/>
            <a:r>
              <a:rPr lang="en-GB" sz="2200" dirty="0"/>
              <a:t>the development of the nationalities’ cultural autonomy for </a:t>
            </a:r>
            <a:r>
              <a:rPr lang="en-GB" sz="2200" b="1" dirty="0"/>
              <a:t>nationality organisations </a:t>
            </a:r>
            <a:r>
              <a:rPr lang="en-GB" sz="2200" dirty="0"/>
              <a:t>within and outside the system of state finances.</a:t>
            </a:r>
            <a:endParaRPr lang="hu-HU" sz="2200" dirty="0"/>
          </a:p>
          <a:p>
            <a:pPr marL="0" indent="0" algn="ctr">
              <a:buNone/>
            </a:pPr>
            <a:endParaRPr lang="hu-HU" b="1" dirty="0"/>
          </a:p>
          <a:p>
            <a:pPr marL="0" indent="0">
              <a:buNone/>
            </a:pPr>
            <a:endParaRPr lang="hu-HU" dirty="0"/>
          </a:p>
        </p:txBody>
      </p:sp>
      <p:sp>
        <p:nvSpPr>
          <p:cNvPr id="4" name="Cím 1"/>
          <p:cNvSpPr>
            <a:spLocks noGrp="1"/>
          </p:cNvSpPr>
          <p:nvPr>
            <p:ph type="title"/>
          </p:nvPr>
        </p:nvSpPr>
        <p:spPr>
          <a:xfrm>
            <a:off x="457200" y="274638"/>
            <a:ext cx="8229600" cy="418058"/>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24750544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980728"/>
            <a:ext cx="8229600" cy="5472608"/>
          </a:xfrm>
        </p:spPr>
        <p:txBody>
          <a:bodyPr>
            <a:normAutofit fontScale="70000" lnSpcReduction="20000"/>
          </a:bodyPr>
          <a:lstStyle/>
          <a:p>
            <a:pPr marL="0" indent="0" algn="ctr">
              <a:buNone/>
            </a:pPr>
            <a:r>
              <a:rPr lang="hu-HU" b="1" dirty="0" smtClean="0"/>
              <a:t>The </a:t>
            </a:r>
            <a:r>
              <a:rPr lang="hu-HU" b="1" dirty="0" err="1" smtClean="0"/>
              <a:t>governmental</a:t>
            </a:r>
            <a:r>
              <a:rPr lang="hu-HU" b="1" dirty="0" smtClean="0"/>
              <a:t> </a:t>
            </a:r>
            <a:r>
              <a:rPr lang="hu-HU" b="1" dirty="0" err="1" smtClean="0"/>
              <a:t>level</a:t>
            </a:r>
            <a:r>
              <a:rPr lang="hu-HU" b="1" dirty="0" smtClean="0"/>
              <a:t> of </a:t>
            </a:r>
            <a:r>
              <a:rPr lang="hu-HU" b="1" dirty="0" err="1" smtClean="0"/>
              <a:t>dealing</a:t>
            </a:r>
            <a:r>
              <a:rPr lang="hu-HU" b="1" dirty="0" smtClean="0"/>
              <a:t> </a:t>
            </a:r>
            <a:r>
              <a:rPr lang="hu-HU" b="1" dirty="0" err="1" smtClean="0"/>
              <a:t>with</a:t>
            </a:r>
            <a:r>
              <a:rPr lang="hu-HU" b="1" dirty="0" smtClean="0"/>
              <a:t> </a:t>
            </a:r>
            <a:r>
              <a:rPr lang="hu-HU" b="1" dirty="0" err="1" smtClean="0"/>
              <a:t>nationality</a:t>
            </a:r>
            <a:r>
              <a:rPr lang="hu-HU" b="1" dirty="0" smtClean="0"/>
              <a:t> </a:t>
            </a:r>
            <a:r>
              <a:rPr lang="hu-HU" b="1" dirty="0" err="1" smtClean="0"/>
              <a:t>issues</a:t>
            </a:r>
            <a:endParaRPr lang="hu-HU" b="1" dirty="0" smtClean="0"/>
          </a:p>
          <a:p>
            <a:pPr marL="0" indent="0">
              <a:buNone/>
            </a:pPr>
            <a:endParaRPr lang="hu-HU" dirty="0" smtClean="0"/>
          </a:p>
          <a:p>
            <a:pPr marL="0" indent="0" algn="just" hangingPunct="0">
              <a:buNone/>
            </a:pPr>
            <a:r>
              <a:rPr lang="en-GB" dirty="0"/>
              <a:t>The central implementing governmental organisation dealing with nationalities is the </a:t>
            </a:r>
            <a:r>
              <a:rPr lang="en-GB" b="1" dirty="0"/>
              <a:t>State </a:t>
            </a:r>
            <a:r>
              <a:rPr lang="en-GB" b="1" dirty="0" err="1"/>
              <a:t>Secretariate</a:t>
            </a:r>
            <a:r>
              <a:rPr lang="en-GB" b="1" dirty="0"/>
              <a:t> for Church, Nationality and Civil Society Relations within the Ministry of Human Capacities</a:t>
            </a:r>
            <a:r>
              <a:rPr lang="en-GB" dirty="0" smtClean="0"/>
              <a:t>.</a:t>
            </a:r>
            <a:endParaRPr lang="hu-HU" dirty="0" smtClean="0"/>
          </a:p>
          <a:p>
            <a:pPr marL="0" indent="0" algn="just" hangingPunct="0">
              <a:buNone/>
            </a:pPr>
            <a:endParaRPr lang="hu-HU" dirty="0"/>
          </a:p>
          <a:p>
            <a:pPr marL="0" indent="0" algn="just" hangingPunct="0">
              <a:buNone/>
            </a:pPr>
            <a:r>
              <a:rPr lang="en-GB" dirty="0"/>
              <a:t>In the framework of nationality-policy, the Minister of State shall coordinate the strategic aspects of nationality-policy and nation-policy and it may initiate the submission of a petition to the </a:t>
            </a:r>
            <a:r>
              <a:rPr lang="en-GB" dirty="0" smtClean="0"/>
              <a:t>Nation</a:t>
            </a:r>
            <a:r>
              <a:rPr lang="hu-HU" dirty="0" smtClean="0"/>
              <a:t>a</a:t>
            </a:r>
            <a:r>
              <a:rPr lang="en-GB" dirty="0" smtClean="0"/>
              <a:t>l </a:t>
            </a:r>
            <a:r>
              <a:rPr lang="en-GB" dirty="0"/>
              <a:t>Assembly on dissolving any nationality self-government that operates in breach of the Fundamental Law (unconstitutional operation).</a:t>
            </a:r>
            <a:endParaRPr lang="hu-HU" dirty="0"/>
          </a:p>
          <a:p>
            <a:pPr marL="0" indent="0" algn="just" hangingPunct="0">
              <a:buNone/>
            </a:pPr>
            <a:r>
              <a:rPr lang="en-GB" dirty="0"/>
              <a:t> </a:t>
            </a:r>
            <a:endParaRPr lang="hu-HU" dirty="0"/>
          </a:p>
          <a:p>
            <a:pPr marL="0" indent="0" algn="just">
              <a:buNone/>
            </a:pPr>
            <a:r>
              <a:rPr lang="en-GB" dirty="0"/>
              <a:t>According to Article 129 of ARN, nationality self-governments may take part in the State and European Union </a:t>
            </a:r>
            <a:r>
              <a:rPr lang="en-GB" b="1" dirty="0"/>
              <a:t>tenders </a:t>
            </a:r>
            <a:r>
              <a:rPr lang="en-GB" dirty="0"/>
              <a:t>invited within the realm of nationality educational and cultural self-administration and nationality cultural autonomy </a:t>
            </a:r>
            <a:r>
              <a:rPr lang="en-GB" b="1" dirty="0"/>
              <a:t>under the same terms and conditions as local municipalities</a:t>
            </a:r>
            <a:r>
              <a:rPr lang="en-GB" dirty="0"/>
              <a:t>. This widens the possibilities for financing of nationality self-governments.</a:t>
            </a:r>
            <a:endParaRPr lang="hu-HU" dirty="0"/>
          </a:p>
        </p:txBody>
      </p:sp>
      <p:sp>
        <p:nvSpPr>
          <p:cNvPr id="4" name="Cím 1"/>
          <p:cNvSpPr>
            <a:spLocks noGrp="1"/>
          </p:cNvSpPr>
          <p:nvPr>
            <p:ph type="title"/>
          </p:nvPr>
        </p:nvSpPr>
        <p:spPr>
          <a:xfrm>
            <a:off x="457200" y="274638"/>
            <a:ext cx="8229600" cy="418058"/>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734890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980728"/>
            <a:ext cx="8229600" cy="5616624"/>
          </a:xfrm>
        </p:spPr>
        <p:txBody>
          <a:bodyPr>
            <a:noAutofit/>
          </a:bodyPr>
          <a:lstStyle/>
          <a:p>
            <a:pPr marL="0" indent="0" algn="ctr">
              <a:buNone/>
            </a:pPr>
            <a:endParaRPr lang="hu-HU" sz="2200" b="1" dirty="0" smtClean="0"/>
          </a:p>
          <a:p>
            <a:pPr marL="0" indent="0" algn="ctr">
              <a:buNone/>
            </a:pPr>
            <a:r>
              <a:rPr lang="hu-HU" sz="2200" b="1" dirty="0" err="1" smtClean="0"/>
              <a:t>Protection</a:t>
            </a:r>
            <a:r>
              <a:rPr lang="hu-HU" sz="2200" b="1" dirty="0" smtClean="0"/>
              <a:t> </a:t>
            </a:r>
            <a:r>
              <a:rPr lang="hu-HU" sz="2200" b="1" dirty="0"/>
              <a:t>of </a:t>
            </a:r>
            <a:r>
              <a:rPr lang="hu-HU" sz="2200" b="1" dirty="0" err="1"/>
              <a:t>nationality</a:t>
            </a:r>
            <a:r>
              <a:rPr lang="hu-HU" sz="2200" b="1" dirty="0"/>
              <a:t> </a:t>
            </a:r>
            <a:r>
              <a:rPr lang="hu-HU" sz="2200" b="1" dirty="0" err="1"/>
              <a:t>rights</a:t>
            </a:r>
            <a:r>
              <a:rPr lang="hu-HU" sz="2200" b="1" dirty="0"/>
              <a:t>, 1989-2012</a:t>
            </a:r>
          </a:p>
          <a:p>
            <a:pPr marL="0" indent="0" algn="just">
              <a:buNone/>
            </a:pPr>
            <a:endParaRPr lang="hu-HU" sz="2200" dirty="0" smtClean="0"/>
          </a:p>
          <a:p>
            <a:pPr marL="0" indent="0" algn="just">
              <a:buNone/>
            </a:pPr>
            <a:r>
              <a:rPr lang="en-GB" sz="2200" dirty="0" err="1" smtClean="0"/>
              <a:t>Aricle</a:t>
            </a:r>
            <a:r>
              <a:rPr lang="en-GB" sz="2200" dirty="0" smtClean="0"/>
              <a:t> </a:t>
            </a:r>
            <a:r>
              <a:rPr lang="en-GB" sz="2200" dirty="0"/>
              <a:t>68 </a:t>
            </a:r>
            <a:r>
              <a:rPr lang="en-GB" sz="2200" dirty="0" smtClean="0"/>
              <a:t>(</a:t>
            </a:r>
            <a:r>
              <a:rPr lang="en-GB" sz="2200" dirty="0"/>
              <a:t>2</a:t>
            </a:r>
            <a:r>
              <a:rPr lang="en-GB" sz="2200" dirty="0" smtClean="0"/>
              <a:t>)</a:t>
            </a:r>
            <a:r>
              <a:rPr lang="hu-HU" sz="2200" dirty="0" smtClean="0"/>
              <a:t> of </a:t>
            </a:r>
            <a:r>
              <a:rPr lang="hu-HU" sz="2200" dirty="0" err="1" smtClean="0"/>
              <a:t>the</a:t>
            </a:r>
            <a:r>
              <a:rPr lang="hu-HU" sz="2200" dirty="0" smtClean="0"/>
              <a:t> </a:t>
            </a:r>
            <a:r>
              <a:rPr lang="hu-HU" sz="2200" dirty="0" err="1" smtClean="0"/>
              <a:t>Constitution</a:t>
            </a:r>
            <a:r>
              <a:rPr lang="en-GB" sz="2200" dirty="0" smtClean="0"/>
              <a:t> </a:t>
            </a:r>
            <a:r>
              <a:rPr lang="en-GB" sz="2200" dirty="0"/>
              <a:t>listed some of these rights including the right to collective participation in public life, the right to foster minority culture, to use mother tongue, to have education in mother tongue, to use their names in their own language and to set up local and national minority self-governments.</a:t>
            </a:r>
            <a:endParaRPr lang="hu-HU" sz="2200" dirty="0"/>
          </a:p>
          <a:p>
            <a:pPr marL="0" indent="0" algn="just">
              <a:buNone/>
            </a:pPr>
            <a:endParaRPr lang="hu-HU" sz="2200" dirty="0" smtClean="0"/>
          </a:p>
          <a:p>
            <a:pPr marL="0" indent="0" algn="just">
              <a:buNone/>
            </a:pPr>
            <a:r>
              <a:rPr lang="en-GB" sz="2200" dirty="0" smtClean="0"/>
              <a:t>The </a:t>
            </a:r>
            <a:r>
              <a:rPr lang="en-GB" sz="2200" b="1" dirty="0"/>
              <a:t>Act LXXVII of 1993 on the rights of national and ethnic minorities (hereinafter ARM)</a:t>
            </a:r>
            <a:r>
              <a:rPr lang="en-GB" sz="2200" dirty="0"/>
              <a:t> was adopted on the basis of the Constitution for the purpose of implementing the constitutional provisions. </a:t>
            </a:r>
            <a:endParaRPr lang="hu-HU" sz="2200" dirty="0" smtClean="0"/>
          </a:p>
        </p:txBody>
      </p:sp>
      <p:sp>
        <p:nvSpPr>
          <p:cNvPr id="7" name="Cím 1"/>
          <p:cNvSpPr>
            <a:spLocks noGrp="1"/>
          </p:cNvSpPr>
          <p:nvPr>
            <p:ph type="title"/>
          </p:nvPr>
        </p:nvSpPr>
        <p:spPr>
          <a:xfrm>
            <a:off x="457200" y="274638"/>
            <a:ext cx="8229600" cy="346050"/>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endParaRPr lang="hu-HU" sz="1500" dirty="0"/>
          </a:p>
        </p:txBody>
      </p:sp>
    </p:spTree>
    <p:extLst>
      <p:ext uri="{BB962C8B-B14F-4D97-AF65-F5344CB8AC3E}">
        <p14:creationId xmlns:p14="http://schemas.microsoft.com/office/powerpoint/2010/main" val="8265156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lstStyle/>
          <a:p>
            <a:endParaRPr lang="hu-HU" dirty="0"/>
          </a:p>
        </p:txBody>
      </p:sp>
      <p:sp>
        <p:nvSpPr>
          <p:cNvPr id="4" name="Cím 1"/>
          <p:cNvSpPr>
            <a:spLocks noGrp="1"/>
          </p:cNvSpPr>
          <p:nvPr>
            <p:ph type="title"/>
          </p:nvPr>
        </p:nvSpPr>
        <p:spPr>
          <a:xfrm>
            <a:off x="457200" y="274638"/>
            <a:ext cx="8229600" cy="418058"/>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p>
        </p:txBody>
      </p:sp>
    </p:spTree>
    <p:extLst>
      <p:ext uri="{BB962C8B-B14F-4D97-AF65-F5344CB8AC3E}">
        <p14:creationId xmlns:p14="http://schemas.microsoft.com/office/powerpoint/2010/main" val="9084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340768"/>
            <a:ext cx="8229600" cy="4785395"/>
          </a:xfrm>
        </p:spPr>
        <p:txBody>
          <a:bodyPr/>
          <a:lstStyle/>
          <a:p>
            <a:pPr marL="0" indent="0" algn="ctr">
              <a:buNone/>
            </a:pPr>
            <a:endParaRPr lang="hu-HU" sz="2200" b="1" dirty="0" smtClean="0"/>
          </a:p>
          <a:p>
            <a:pPr marL="0" indent="0" algn="ctr">
              <a:buNone/>
            </a:pPr>
            <a:r>
              <a:rPr lang="hu-HU" sz="2200" b="1" dirty="0" err="1" smtClean="0"/>
              <a:t>Protection</a:t>
            </a:r>
            <a:r>
              <a:rPr lang="hu-HU" sz="2200" b="1" dirty="0" smtClean="0"/>
              <a:t> </a:t>
            </a:r>
            <a:r>
              <a:rPr lang="hu-HU" sz="2200" b="1" dirty="0"/>
              <a:t>of </a:t>
            </a:r>
            <a:r>
              <a:rPr lang="hu-HU" sz="2200" b="1" dirty="0" err="1"/>
              <a:t>nationality</a:t>
            </a:r>
            <a:r>
              <a:rPr lang="hu-HU" sz="2200" b="1" dirty="0"/>
              <a:t> </a:t>
            </a:r>
            <a:r>
              <a:rPr lang="hu-HU" sz="2200" b="1" dirty="0" err="1"/>
              <a:t>rights</a:t>
            </a:r>
            <a:r>
              <a:rPr lang="hu-HU" sz="2200" b="1" dirty="0"/>
              <a:t>, 1989-2012</a:t>
            </a:r>
          </a:p>
          <a:p>
            <a:pPr marL="0" indent="0">
              <a:buNone/>
            </a:pPr>
            <a:endParaRPr lang="hu-HU" sz="2200" dirty="0" smtClean="0"/>
          </a:p>
          <a:p>
            <a:pPr marL="0" indent="0" algn="just">
              <a:buNone/>
            </a:pPr>
            <a:r>
              <a:rPr lang="en-GB" sz="2200" dirty="0"/>
              <a:t>It is important to note that ARM laid down the basis of a </a:t>
            </a:r>
            <a:r>
              <a:rPr lang="en-GB" sz="2200" b="1" dirty="0"/>
              <a:t>minority protection system that is exemplary on European level</a:t>
            </a:r>
            <a:r>
              <a:rPr lang="en-GB" sz="2200" dirty="0"/>
              <a:t> as well. </a:t>
            </a:r>
            <a:endParaRPr lang="hu-HU" sz="2200" dirty="0" smtClean="0"/>
          </a:p>
          <a:p>
            <a:pPr marL="0" indent="0" algn="just">
              <a:buNone/>
            </a:pPr>
            <a:endParaRPr lang="hu-HU" sz="2200" dirty="0"/>
          </a:p>
          <a:p>
            <a:pPr marL="0" indent="0" algn="just">
              <a:buNone/>
            </a:pPr>
            <a:r>
              <a:rPr lang="en-GB" sz="2200" dirty="0"/>
              <a:t>Up till today the basic elements of this system dominate the everyday life of the 13 nationality communities acknowledged in Hungary.</a:t>
            </a:r>
            <a:endParaRPr lang="hu-HU" sz="2200" dirty="0"/>
          </a:p>
          <a:p>
            <a:pPr marL="0" indent="0">
              <a:buNone/>
            </a:pPr>
            <a:endParaRPr lang="hu-HU" dirty="0"/>
          </a:p>
        </p:txBody>
      </p:sp>
      <p:sp>
        <p:nvSpPr>
          <p:cNvPr id="6" name="Cím 1"/>
          <p:cNvSpPr>
            <a:spLocks noGrp="1"/>
          </p:cNvSpPr>
          <p:nvPr>
            <p:ph type="title"/>
          </p:nvPr>
        </p:nvSpPr>
        <p:spPr>
          <a:xfrm>
            <a:off x="457200" y="274638"/>
            <a:ext cx="8229600" cy="418058"/>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endParaRPr lang="hu-HU" sz="1500" dirty="0"/>
          </a:p>
        </p:txBody>
      </p:sp>
    </p:spTree>
    <p:extLst>
      <p:ext uri="{BB962C8B-B14F-4D97-AF65-F5344CB8AC3E}">
        <p14:creationId xmlns:p14="http://schemas.microsoft.com/office/powerpoint/2010/main" val="3270394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340768"/>
            <a:ext cx="8229600" cy="4785395"/>
          </a:xfrm>
        </p:spPr>
        <p:txBody>
          <a:bodyPr>
            <a:noAutofit/>
          </a:bodyPr>
          <a:lstStyle/>
          <a:p>
            <a:pPr marL="0" indent="0" algn="ctr">
              <a:buNone/>
            </a:pPr>
            <a:r>
              <a:rPr lang="hu-HU" sz="2200" b="1" dirty="0" smtClean="0"/>
              <a:t>The </a:t>
            </a:r>
            <a:r>
              <a:rPr lang="hu-HU" sz="2200" b="1" dirty="0" err="1" smtClean="0"/>
              <a:t>Fundamental</a:t>
            </a:r>
            <a:r>
              <a:rPr lang="hu-HU" sz="2200" b="1" dirty="0" smtClean="0"/>
              <a:t> Law of 2012</a:t>
            </a:r>
          </a:p>
          <a:p>
            <a:pPr marL="0" indent="0" algn="just">
              <a:buNone/>
            </a:pPr>
            <a:endParaRPr lang="hu-HU" sz="2200" dirty="0" smtClean="0"/>
          </a:p>
          <a:p>
            <a:pPr algn="just" hangingPunct="0"/>
            <a:r>
              <a:rPr lang="en-GB" sz="2200" dirty="0"/>
              <a:t>The new </a:t>
            </a:r>
            <a:r>
              <a:rPr lang="en-GB" sz="2200" b="1" dirty="0"/>
              <a:t>Fundamental Law</a:t>
            </a:r>
            <a:r>
              <a:rPr lang="en-GB" sz="2200" dirty="0"/>
              <a:t> was put into force on 1 January 2012 and it took over most of the above provisions. According to the new terminology, we use the term </a:t>
            </a:r>
            <a:r>
              <a:rPr lang="en-GB" sz="2200" b="1" dirty="0"/>
              <a:t>“nationalities”</a:t>
            </a:r>
            <a:r>
              <a:rPr lang="en-GB" sz="2200" dirty="0"/>
              <a:t>. The Fundamental Law provides for the protection and the special role of the nationalities living in Hungary. Just as the previous Constitution, it describes them as </a:t>
            </a:r>
            <a:r>
              <a:rPr lang="en-GB" sz="2200" b="1" dirty="0"/>
              <a:t>constituent parts of the State and parts of the political community</a:t>
            </a:r>
            <a:r>
              <a:rPr lang="en-GB" sz="2200" dirty="0"/>
              <a:t>. According to Article XXIX para. (1) of the Fundamental Law, every Hungarian citizen belonging to a nationality shall have the right to freely declare and preserve his or her identity</a:t>
            </a:r>
            <a:r>
              <a:rPr lang="en-GB" sz="2200" dirty="0" smtClean="0"/>
              <a:t>.</a:t>
            </a:r>
            <a:endParaRPr lang="hu-HU" sz="2200" dirty="0"/>
          </a:p>
        </p:txBody>
      </p:sp>
      <p:sp>
        <p:nvSpPr>
          <p:cNvPr id="6" name="Cím 1"/>
          <p:cNvSpPr>
            <a:spLocks noGrp="1"/>
          </p:cNvSpPr>
          <p:nvPr>
            <p:ph type="title"/>
          </p:nvPr>
        </p:nvSpPr>
        <p:spPr>
          <a:xfrm>
            <a:off x="457200" y="274638"/>
            <a:ext cx="8229600" cy="418058"/>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endParaRPr lang="hu-HU" sz="1500" dirty="0"/>
          </a:p>
        </p:txBody>
      </p:sp>
    </p:spTree>
    <p:extLst>
      <p:ext uri="{BB962C8B-B14F-4D97-AF65-F5344CB8AC3E}">
        <p14:creationId xmlns:p14="http://schemas.microsoft.com/office/powerpoint/2010/main" val="1311572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052736"/>
            <a:ext cx="8229600" cy="5472608"/>
          </a:xfrm>
        </p:spPr>
        <p:txBody>
          <a:bodyPr>
            <a:normAutofit/>
          </a:bodyPr>
          <a:lstStyle/>
          <a:p>
            <a:pPr marL="0" indent="0" algn="ctr">
              <a:buNone/>
            </a:pPr>
            <a:endParaRPr lang="hu-HU" sz="2200" b="1" dirty="0" smtClean="0"/>
          </a:p>
          <a:p>
            <a:pPr marL="0" indent="0" algn="ctr">
              <a:buNone/>
            </a:pPr>
            <a:r>
              <a:rPr lang="hu-HU" sz="2200" b="1" dirty="0" smtClean="0"/>
              <a:t>The </a:t>
            </a:r>
            <a:r>
              <a:rPr lang="hu-HU" sz="2200" b="1" dirty="0" err="1"/>
              <a:t>Fundamental</a:t>
            </a:r>
            <a:r>
              <a:rPr lang="hu-HU" sz="2200" b="1" dirty="0"/>
              <a:t> Law of 2012</a:t>
            </a:r>
          </a:p>
          <a:p>
            <a:pPr marL="0" indent="0">
              <a:buNone/>
            </a:pPr>
            <a:endParaRPr lang="hu-HU" sz="2200" dirty="0" smtClean="0"/>
          </a:p>
          <a:p>
            <a:pPr marL="0" indent="0" algn="just">
              <a:buNone/>
            </a:pPr>
            <a:r>
              <a:rPr lang="en-GB" sz="2200" dirty="0"/>
              <a:t>In addition, they shall have the right to </a:t>
            </a:r>
            <a:r>
              <a:rPr lang="en-GB" sz="2200" b="1" dirty="0"/>
              <a:t>use their mother tongue</a:t>
            </a:r>
            <a:r>
              <a:rPr lang="en-GB" sz="2200" dirty="0"/>
              <a:t>, to use their names in their own language individually and collectively, to foster their culture and to receive education in their mother tongues. </a:t>
            </a:r>
            <a:endParaRPr lang="hu-HU" sz="2200" dirty="0" smtClean="0"/>
          </a:p>
          <a:p>
            <a:pPr marL="0" indent="0" algn="just">
              <a:buNone/>
            </a:pPr>
            <a:endParaRPr lang="hu-HU" sz="2200" dirty="0" smtClean="0"/>
          </a:p>
          <a:p>
            <a:pPr marL="0" indent="0" algn="just">
              <a:buNone/>
            </a:pPr>
            <a:r>
              <a:rPr lang="en-GB" sz="2200" dirty="0" smtClean="0"/>
              <a:t>Nationalities </a:t>
            </a:r>
            <a:r>
              <a:rPr lang="en-GB" sz="2200" dirty="0"/>
              <a:t>living in Hungary may set </a:t>
            </a:r>
            <a:r>
              <a:rPr lang="en-GB" sz="2200" b="1" dirty="0"/>
              <a:t>up local and national self-governments</a:t>
            </a:r>
            <a:r>
              <a:rPr lang="en-GB" sz="2200" dirty="0"/>
              <a:t>. (Article XXIX paragraph (2) of the Fundamental Law). </a:t>
            </a:r>
            <a:endParaRPr lang="hu-HU" sz="2200" dirty="0" smtClean="0"/>
          </a:p>
          <a:p>
            <a:pPr marL="0" indent="0" algn="just">
              <a:buNone/>
            </a:pPr>
            <a:endParaRPr lang="hu-HU" sz="2200" dirty="0" smtClean="0"/>
          </a:p>
          <a:p>
            <a:pPr marL="0" indent="0" algn="just">
              <a:buNone/>
            </a:pPr>
            <a:r>
              <a:rPr lang="en-GB" sz="2200" dirty="0" smtClean="0"/>
              <a:t>According </a:t>
            </a:r>
            <a:r>
              <a:rPr lang="en-GB" sz="2200" dirty="0"/>
              <a:t>to Article 2 para. (2) of the Fundamental Law, the </a:t>
            </a:r>
            <a:r>
              <a:rPr lang="en-GB" sz="2200" b="1" dirty="0"/>
              <a:t>participation in the work of Parliament of nationalities</a:t>
            </a:r>
            <a:r>
              <a:rPr lang="en-GB" sz="2200" dirty="0"/>
              <a:t> living in Hungary shall be regulated by a cardinal Act (requiring qualified majority votes in the Parliament).</a:t>
            </a:r>
            <a:endParaRPr lang="hu-HU" sz="2200" dirty="0"/>
          </a:p>
          <a:p>
            <a:pPr marL="0" indent="0">
              <a:buNone/>
            </a:pPr>
            <a:endParaRPr lang="hu-HU" dirty="0"/>
          </a:p>
        </p:txBody>
      </p:sp>
      <p:sp>
        <p:nvSpPr>
          <p:cNvPr id="6" name="Cím 1"/>
          <p:cNvSpPr>
            <a:spLocks noGrp="1"/>
          </p:cNvSpPr>
          <p:nvPr>
            <p:ph type="title"/>
          </p:nvPr>
        </p:nvSpPr>
        <p:spPr>
          <a:xfrm>
            <a:off x="457200" y="274638"/>
            <a:ext cx="8229600" cy="346050"/>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endParaRPr lang="hu-HU" sz="1500" dirty="0"/>
          </a:p>
        </p:txBody>
      </p:sp>
    </p:spTree>
    <p:extLst>
      <p:ext uri="{BB962C8B-B14F-4D97-AF65-F5344CB8AC3E}">
        <p14:creationId xmlns:p14="http://schemas.microsoft.com/office/powerpoint/2010/main" val="3329834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908720"/>
            <a:ext cx="8229600" cy="5616624"/>
          </a:xfrm>
        </p:spPr>
        <p:txBody>
          <a:bodyPr>
            <a:normAutofit fontScale="32500" lnSpcReduction="20000"/>
          </a:bodyPr>
          <a:lstStyle/>
          <a:p>
            <a:pPr marL="0" indent="0" algn="ctr">
              <a:buNone/>
            </a:pPr>
            <a:r>
              <a:rPr lang="hu-HU" sz="6800" b="1" dirty="0" err="1" smtClean="0"/>
              <a:t>Act</a:t>
            </a:r>
            <a:r>
              <a:rPr lang="hu-HU" sz="6800" b="1" dirty="0" smtClean="0"/>
              <a:t> of 2011 </a:t>
            </a:r>
            <a:r>
              <a:rPr lang="hu-HU" sz="6800" b="1" dirty="0" err="1" smtClean="0"/>
              <a:t>on</a:t>
            </a:r>
            <a:r>
              <a:rPr lang="hu-HU" sz="6800" b="1" dirty="0" smtClean="0"/>
              <a:t> </a:t>
            </a:r>
            <a:r>
              <a:rPr lang="hu-HU" sz="6800" b="1" dirty="0" err="1" smtClean="0"/>
              <a:t>the</a:t>
            </a:r>
            <a:r>
              <a:rPr lang="hu-HU" sz="6800" b="1" dirty="0" smtClean="0"/>
              <a:t> </a:t>
            </a:r>
            <a:r>
              <a:rPr lang="hu-HU" sz="6800" b="1" dirty="0" err="1" smtClean="0"/>
              <a:t>Rights</a:t>
            </a:r>
            <a:r>
              <a:rPr lang="hu-HU" sz="6800" b="1" dirty="0" smtClean="0"/>
              <a:t> of </a:t>
            </a:r>
            <a:r>
              <a:rPr lang="hu-HU" sz="6800" b="1" dirty="0" err="1" smtClean="0"/>
              <a:t>Nationalities</a:t>
            </a:r>
            <a:r>
              <a:rPr lang="hu-HU" sz="6800" b="1" dirty="0" smtClean="0"/>
              <a:t> </a:t>
            </a:r>
          </a:p>
          <a:p>
            <a:pPr marL="0" indent="0">
              <a:buNone/>
            </a:pPr>
            <a:endParaRPr lang="hu-HU" sz="6800" dirty="0" smtClean="0"/>
          </a:p>
          <a:p>
            <a:pPr marL="0" indent="0" algn="just" hangingPunct="0">
              <a:buNone/>
            </a:pPr>
            <a:r>
              <a:rPr lang="en-GB" sz="6800" dirty="0"/>
              <a:t>The rules of the Fundamental Law are detailed in the </a:t>
            </a:r>
            <a:r>
              <a:rPr lang="en-GB" sz="6800" b="1" dirty="0"/>
              <a:t>new Act CLXXIX of 2011 on the rights of nationalities (hereinafter: ARN). </a:t>
            </a:r>
            <a:r>
              <a:rPr lang="en-GB" sz="6800" dirty="0"/>
              <a:t>It replaced the former ARM, partly taking over the previous provisions with some modifications.</a:t>
            </a:r>
            <a:endParaRPr lang="hu-HU" sz="6800" dirty="0"/>
          </a:p>
          <a:p>
            <a:pPr marL="0" indent="0" hangingPunct="0">
              <a:buNone/>
            </a:pPr>
            <a:r>
              <a:rPr lang="en-GB" sz="6800" dirty="0"/>
              <a:t> </a:t>
            </a:r>
            <a:endParaRPr lang="hu-HU" sz="6800" dirty="0"/>
          </a:p>
          <a:p>
            <a:pPr marL="0" indent="0" hangingPunct="0">
              <a:buNone/>
            </a:pPr>
            <a:r>
              <a:rPr lang="en-GB" sz="6800" dirty="0"/>
              <a:t>The </a:t>
            </a:r>
            <a:r>
              <a:rPr lang="en-GB" sz="6800" b="1" dirty="0"/>
              <a:t>definition of nationality </a:t>
            </a:r>
            <a:r>
              <a:rPr lang="en-GB" sz="6800" dirty="0"/>
              <a:t>according to Section 1 para. (1) of ARN:</a:t>
            </a:r>
            <a:endParaRPr lang="hu-HU" sz="6800" dirty="0"/>
          </a:p>
          <a:p>
            <a:pPr marL="0" indent="0" hangingPunct="0">
              <a:buNone/>
            </a:pPr>
            <a:r>
              <a:rPr lang="en-GB" sz="6800" dirty="0"/>
              <a:t> </a:t>
            </a:r>
            <a:r>
              <a:rPr lang="hu-HU" sz="6800" dirty="0" smtClean="0"/>
              <a:t> </a:t>
            </a:r>
            <a:r>
              <a:rPr lang="en-GB" sz="6800" dirty="0" smtClean="0"/>
              <a:t>all ethnic groups are nationalities which are</a:t>
            </a:r>
            <a:endParaRPr lang="hu-HU" sz="6800" dirty="0" smtClean="0"/>
          </a:p>
          <a:p>
            <a:pPr marL="0" indent="0" algn="just" hangingPunct="0">
              <a:buNone/>
            </a:pPr>
            <a:r>
              <a:rPr lang="en-GB" sz="6800" dirty="0" smtClean="0"/>
              <a:t>- </a:t>
            </a:r>
            <a:r>
              <a:rPr lang="en-GB" sz="6800" dirty="0"/>
              <a:t>resident in Hungary for at least </a:t>
            </a:r>
            <a:r>
              <a:rPr lang="en-GB" sz="6800" i="1" dirty="0"/>
              <a:t>one century</a:t>
            </a:r>
            <a:r>
              <a:rPr lang="en-GB" sz="6800" dirty="0"/>
              <a:t>,</a:t>
            </a:r>
            <a:endParaRPr lang="hu-HU" sz="6800" dirty="0"/>
          </a:p>
          <a:p>
            <a:pPr marL="0" indent="0" algn="just" hangingPunct="0">
              <a:buNone/>
            </a:pPr>
            <a:r>
              <a:rPr lang="en-GB" sz="6800" dirty="0"/>
              <a:t>- they are </a:t>
            </a:r>
            <a:r>
              <a:rPr lang="en-GB" sz="6800" i="1" dirty="0"/>
              <a:t>in numerical minority </a:t>
            </a:r>
            <a:r>
              <a:rPr lang="en-GB" sz="6800" dirty="0"/>
              <a:t>amongst the population of the State, </a:t>
            </a:r>
            <a:endParaRPr lang="hu-HU" sz="6800" dirty="0"/>
          </a:p>
          <a:p>
            <a:pPr marL="0" indent="0" algn="just" hangingPunct="0">
              <a:buNone/>
            </a:pPr>
            <a:r>
              <a:rPr lang="en-GB" sz="6800" dirty="0"/>
              <a:t>- they are </a:t>
            </a:r>
            <a:r>
              <a:rPr lang="en-GB" sz="6800" i="1" dirty="0"/>
              <a:t>distinguished from the rest of the population </a:t>
            </a:r>
            <a:r>
              <a:rPr lang="en-GB" sz="6800" dirty="0"/>
              <a:t>by their own language, culture and traditions and </a:t>
            </a:r>
            <a:endParaRPr lang="hu-HU" sz="6800" dirty="0"/>
          </a:p>
          <a:p>
            <a:pPr marL="0" indent="0" algn="just" hangingPunct="0">
              <a:buNone/>
            </a:pPr>
            <a:r>
              <a:rPr lang="en-GB" sz="6800" dirty="0"/>
              <a:t>- they </a:t>
            </a:r>
            <a:r>
              <a:rPr lang="en-GB" sz="6800" i="1" dirty="0"/>
              <a:t>manifest a sense of cohesion </a:t>
            </a:r>
            <a:r>
              <a:rPr lang="en-GB" sz="6800" dirty="0"/>
              <a:t>that is aimed at the preservation of these and at the expression and protection of the interests of their historically established communities.</a:t>
            </a:r>
            <a:endParaRPr lang="hu-HU" sz="6800" dirty="0"/>
          </a:p>
          <a:p>
            <a:pPr marL="0" indent="0">
              <a:buNone/>
            </a:pPr>
            <a:endParaRPr lang="hu-HU" dirty="0"/>
          </a:p>
        </p:txBody>
      </p:sp>
      <p:sp>
        <p:nvSpPr>
          <p:cNvPr id="6" name="Cím 1"/>
          <p:cNvSpPr>
            <a:spLocks noGrp="1"/>
          </p:cNvSpPr>
          <p:nvPr>
            <p:ph type="title"/>
          </p:nvPr>
        </p:nvSpPr>
        <p:spPr>
          <a:xfrm>
            <a:off x="457200" y="274638"/>
            <a:ext cx="8229600" cy="346050"/>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endParaRPr lang="hu-HU" sz="1500" dirty="0"/>
          </a:p>
        </p:txBody>
      </p:sp>
    </p:spTree>
    <p:extLst>
      <p:ext uri="{BB962C8B-B14F-4D97-AF65-F5344CB8AC3E}">
        <p14:creationId xmlns:p14="http://schemas.microsoft.com/office/powerpoint/2010/main" val="3553333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836712"/>
            <a:ext cx="8229600" cy="5904656"/>
          </a:xfrm>
        </p:spPr>
        <p:txBody>
          <a:bodyPr>
            <a:noAutofit/>
          </a:bodyPr>
          <a:lstStyle/>
          <a:p>
            <a:pPr marL="0" indent="0" algn="ctr">
              <a:buNone/>
            </a:pPr>
            <a:r>
              <a:rPr lang="hu-HU" sz="2200" b="1" dirty="0" err="1"/>
              <a:t>Definition</a:t>
            </a:r>
            <a:r>
              <a:rPr lang="hu-HU" sz="2200" b="1" dirty="0"/>
              <a:t> of </a:t>
            </a:r>
            <a:r>
              <a:rPr lang="hu-HU" sz="2200" b="1" dirty="0" err="1"/>
              <a:t>nationalities</a:t>
            </a:r>
            <a:r>
              <a:rPr lang="hu-HU" sz="2200" b="1" dirty="0"/>
              <a:t> </a:t>
            </a:r>
            <a:r>
              <a:rPr lang="hu-HU" sz="2200" b="1" dirty="0" err="1"/>
              <a:t>according</a:t>
            </a:r>
            <a:r>
              <a:rPr lang="hu-HU" sz="2200" b="1" dirty="0"/>
              <a:t> </a:t>
            </a:r>
            <a:r>
              <a:rPr lang="hu-HU" sz="2200" b="1" dirty="0" err="1"/>
              <a:t>to</a:t>
            </a:r>
            <a:r>
              <a:rPr lang="hu-HU" sz="2200" b="1" dirty="0"/>
              <a:t> </a:t>
            </a:r>
            <a:r>
              <a:rPr lang="hu-HU" sz="2200" b="1" dirty="0" err="1"/>
              <a:t>the</a:t>
            </a:r>
            <a:r>
              <a:rPr lang="hu-HU" sz="2200" b="1" dirty="0"/>
              <a:t> </a:t>
            </a:r>
            <a:r>
              <a:rPr lang="hu-HU" sz="2200" b="1" dirty="0" err="1"/>
              <a:t>law</a:t>
            </a:r>
            <a:endParaRPr lang="hu-HU" sz="2200" b="1" dirty="0"/>
          </a:p>
          <a:p>
            <a:pPr marL="0" indent="0">
              <a:buNone/>
            </a:pPr>
            <a:endParaRPr lang="hu-HU" sz="2200" dirty="0" smtClean="0"/>
          </a:p>
          <a:p>
            <a:pPr marL="0" indent="0" algn="just" hangingPunct="0">
              <a:buNone/>
            </a:pPr>
            <a:r>
              <a:rPr lang="en-GB" sz="2200" dirty="0"/>
              <a:t>The nationalities under paragraph (1) are listed in Appendix No. 1. to the Act (this is a </a:t>
            </a:r>
            <a:r>
              <a:rPr lang="en-GB" sz="2200" b="1" dirty="0" err="1"/>
              <a:t>taxative</a:t>
            </a:r>
            <a:r>
              <a:rPr lang="en-GB" sz="2200" b="1" dirty="0"/>
              <a:t> list </a:t>
            </a:r>
            <a:r>
              <a:rPr lang="en-GB" sz="2200" dirty="0"/>
              <a:t>and adding a new nationality to the list is subject to a special procedure to be detailed later on)</a:t>
            </a:r>
            <a:endParaRPr lang="hu-HU" sz="2200" dirty="0"/>
          </a:p>
          <a:p>
            <a:pPr marL="0" indent="0" algn="just" hangingPunct="0">
              <a:buNone/>
            </a:pPr>
            <a:endParaRPr lang="hu-HU" sz="2200" dirty="0"/>
          </a:p>
          <a:p>
            <a:pPr marL="0" indent="0" algn="just" hangingPunct="0">
              <a:buNone/>
            </a:pPr>
            <a:r>
              <a:rPr lang="en-GB" sz="2200" dirty="0"/>
              <a:t>The </a:t>
            </a:r>
            <a:r>
              <a:rPr lang="en-GB" sz="2200" b="1" dirty="0"/>
              <a:t>13 acknowledged nationalities in Hungary </a:t>
            </a:r>
            <a:r>
              <a:rPr lang="en-GB" sz="2200" dirty="0" smtClean="0"/>
              <a:t>are</a:t>
            </a:r>
            <a:r>
              <a:rPr lang="hu-HU" sz="2200" dirty="0" smtClean="0"/>
              <a:t>,</a:t>
            </a:r>
            <a:r>
              <a:rPr lang="en-GB" sz="2200" dirty="0" smtClean="0"/>
              <a:t> </a:t>
            </a:r>
            <a:r>
              <a:rPr lang="en-GB" sz="2200" dirty="0"/>
              <a:t>according to the law: </a:t>
            </a:r>
            <a:r>
              <a:rPr lang="en-GB" sz="2200" i="1" dirty="0" smtClean="0"/>
              <a:t>Bulgarian</a:t>
            </a:r>
            <a:r>
              <a:rPr lang="en-GB" sz="2200" i="1" dirty="0"/>
              <a:t>, Greek, Croatian, Polish, German, Armenian, Roma, Romania, </a:t>
            </a:r>
            <a:r>
              <a:rPr lang="en-GB" sz="2200" i="1" dirty="0" err="1"/>
              <a:t>Ruthenian</a:t>
            </a:r>
            <a:r>
              <a:rPr lang="en-GB" sz="2200" i="1" dirty="0"/>
              <a:t>, Serbian, Slovak, Slovene and Ukrainian</a:t>
            </a:r>
            <a:r>
              <a:rPr lang="en-GB" sz="2200" i="1" dirty="0" smtClean="0"/>
              <a:t>.</a:t>
            </a:r>
            <a:endParaRPr lang="hu-HU" sz="2200" i="1" dirty="0" smtClean="0"/>
          </a:p>
          <a:p>
            <a:pPr marL="0" indent="0" algn="just" hangingPunct="0">
              <a:buNone/>
            </a:pPr>
            <a:endParaRPr lang="hu-HU" sz="2200" dirty="0"/>
          </a:p>
          <a:p>
            <a:pPr marL="0" indent="0" algn="just">
              <a:buNone/>
            </a:pPr>
            <a:r>
              <a:rPr lang="en-GB" sz="2200" dirty="0"/>
              <a:t>According to Section 148 of ARN, </a:t>
            </a:r>
            <a:r>
              <a:rPr lang="en-GB" sz="2200" b="1" dirty="0"/>
              <a:t>if a nationality other than those listed in Appendix No. 1 wishes to verify that they meet the relevant conditions</a:t>
            </a:r>
            <a:r>
              <a:rPr lang="en-GB" sz="2200" dirty="0"/>
              <a:t>, minimum one thousand electors forming part of that nationality may initiate that the nationality be declared an ethnic group native to Hungary.</a:t>
            </a:r>
            <a:endParaRPr lang="hu-HU" sz="2200" dirty="0"/>
          </a:p>
        </p:txBody>
      </p:sp>
      <p:sp>
        <p:nvSpPr>
          <p:cNvPr id="6" name="Cím 1"/>
          <p:cNvSpPr>
            <a:spLocks noGrp="1"/>
          </p:cNvSpPr>
          <p:nvPr>
            <p:ph type="title"/>
          </p:nvPr>
        </p:nvSpPr>
        <p:spPr>
          <a:xfrm>
            <a:off x="457200" y="274638"/>
            <a:ext cx="8229600" cy="346050"/>
          </a:xfrm>
        </p:spPr>
        <p:txBody>
          <a:bodyPr>
            <a:normAutofit/>
          </a:bodyPr>
          <a:lstStyle/>
          <a:p>
            <a:r>
              <a:rPr lang="hu-HU" sz="1500" i="1" dirty="0" err="1"/>
              <a:t>Legal</a:t>
            </a:r>
            <a:r>
              <a:rPr lang="hu-HU" sz="1500" i="1" dirty="0"/>
              <a:t> </a:t>
            </a:r>
            <a:r>
              <a:rPr lang="hu-HU" sz="1500" i="1" dirty="0" err="1"/>
              <a:t>framework</a:t>
            </a:r>
            <a:r>
              <a:rPr lang="hu-HU" sz="1500" i="1" dirty="0"/>
              <a:t> of </a:t>
            </a:r>
            <a:r>
              <a:rPr lang="hu-HU" sz="1500" i="1" dirty="0" err="1"/>
              <a:t>the</a:t>
            </a:r>
            <a:r>
              <a:rPr lang="hu-HU" sz="1500" i="1" dirty="0"/>
              <a:t> </a:t>
            </a:r>
            <a:r>
              <a:rPr lang="hu-HU" sz="1500" i="1" dirty="0" err="1"/>
              <a:t>protection</a:t>
            </a:r>
            <a:r>
              <a:rPr lang="hu-HU" sz="1500" i="1" dirty="0"/>
              <a:t> </a:t>
            </a:r>
            <a:r>
              <a:rPr lang="hu-HU" sz="1500" i="1" dirty="0" err="1"/>
              <a:t>of</a:t>
            </a:r>
            <a:r>
              <a:rPr lang="hu-HU" sz="1500" i="1" dirty="0"/>
              <a:t> </a:t>
            </a:r>
            <a:r>
              <a:rPr lang="hu-HU" sz="1500" i="1" dirty="0" err="1"/>
              <a:t>nationality</a:t>
            </a:r>
            <a:r>
              <a:rPr lang="hu-HU" sz="1500" i="1" dirty="0"/>
              <a:t> </a:t>
            </a:r>
            <a:r>
              <a:rPr lang="hu-HU" sz="1500" i="1" dirty="0" err="1"/>
              <a:t>rights</a:t>
            </a:r>
            <a:r>
              <a:rPr lang="hu-HU" sz="1500" i="1" dirty="0"/>
              <a:t> </a:t>
            </a:r>
            <a:r>
              <a:rPr lang="hu-HU" sz="1500" i="1" dirty="0" err="1"/>
              <a:t>in</a:t>
            </a:r>
            <a:r>
              <a:rPr lang="hu-HU" sz="1500" i="1" dirty="0"/>
              <a:t> Hungary</a:t>
            </a:r>
            <a:endParaRPr lang="hu-HU" sz="1500" dirty="0"/>
          </a:p>
        </p:txBody>
      </p:sp>
    </p:spTree>
    <p:extLst>
      <p:ext uri="{BB962C8B-B14F-4D97-AF65-F5344CB8AC3E}">
        <p14:creationId xmlns:p14="http://schemas.microsoft.com/office/powerpoint/2010/main" val="1591453865"/>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3643</Words>
  <Application>Microsoft Office PowerPoint</Application>
  <PresentationFormat>Diavetítés a képernyőre (4:3 oldalarány)</PresentationFormat>
  <Paragraphs>335</Paragraphs>
  <Slides>40</Slides>
  <Notes>0</Notes>
  <HiddenSlides>0</HiddenSlides>
  <MMClips>0</MMClips>
  <ScaleCrop>false</ScaleCrop>
  <HeadingPairs>
    <vt:vector size="4" baseType="variant">
      <vt:variant>
        <vt:lpstr>Téma</vt:lpstr>
      </vt:variant>
      <vt:variant>
        <vt:i4>1</vt:i4>
      </vt:variant>
      <vt:variant>
        <vt:lpstr>Diacímek</vt:lpstr>
      </vt:variant>
      <vt:variant>
        <vt:i4>40</vt:i4>
      </vt:variant>
    </vt:vector>
  </HeadingPairs>
  <TitlesOfParts>
    <vt:vector size="41" baseType="lpstr">
      <vt:lpstr>Office-téma</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lpstr>Legal framework of the protection of nationality rights in Hungary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framework of the protection of nationality rights in Hungary</dc:title>
  <dc:creator>Benedek György dr.</dc:creator>
  <cp:lastModifiedBy>Benedek György dr.</cp:lastModifiedBy>
  <cp:revision>22</cp:revision>
  <dcterms:created xsi:type="dcterms:W3CDTF">2017-10-25T12:03:34Z</dcterms:created>
  <dcterms:modified xsi:type="dcterms:W3CDTF">2018-07-30T10:39:51Z</dcterms:modified>
</cp:coreProperties>
</file>